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66" r:id="rId2"/>
    <p:sldId id="260" r:id="rId3"/>
    <p:sldId id="304" r:id="rId4"/>
    <p:sldId id="324" r:id="rId5"/>
    <p:sldId id="320" r:id="rId6"/>
    <p:sldId id="321" r:id="rId7"/>
    <p:sldId id="322" r:id="rId8"/>
    <p:sldId id="329" r:id="rId9"/>
    <p:sldId id="307" r:id="rId10"/>
    <p:sldId id="312" r:id="rId11"/>
    <p:sldId id="313" r:id="rId12"/>
    <p:sldId id="305" r:id="rId13"/>
    <p:sldId id="314" r:id="rId14"/>
    <p:sldId id="330" r:id="rId15"/>
    <p:sldId id="318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25" r:id="rId24"/>
    <p:sldId id="326" r:id="rId25"/>
    <p:sldId id="327" r:id="rId26"/>
    <p:sldId id="308" r:id="rId27"/>
    <p:sldId id="328" r:id="rId28"/>
    <p:sldId id="267" r:id="rId29"/>
    <p:sldId id="340" r:id="rId30"/>
    <p:sldId id="339" r:id="rId31"/>
    <p:sldId id="331" r:id="rId32"/>
  </p:sldIdLst>
  <p:sldSz cx="12192000" cy="6858000"/>
  <p:notesSz cx="6858000" cy="9144000"/>
  <p:embeddedFontLst>
    <p:embeddedFont>
      <p:font typeface="맑은 고딕" panose="020B0503020000020004" pitchFamily="50" charset="-127"/>
      <p:regular r:id="rId34"/>
      <p:bold r:id="rId35"/>
    </p:embeddedFont>
    <p:embeddedFont>
      <p:font typeface="뫼비우스 Bold" panose="02000500000000000000" pitchFamily="2" charset="-127"/>
      <p:regular r:id="rId36"/>
    </p:embeddedFont>
    <p:embeddedFont>
      <p:font typeface="Tahoma" panose="020B0604030504040204" pitchFamily="34" charset="0"/>
      <p:regular r:id="rId37"/>
      <p:bold r:id="rId38"/>
    </p:embeddedFont>
    <p:embeddedFont>
      <p:font typeface="Cambria" panose="02040503050406030204" pitchFamily="18" charset="0"/>
      <p:regular r:id="rId39"/>
      <p:bold r:id="rId40"/>
      <p:italic r:id="rId41"/>
      <p:boldItalic r:id="rId42"/>
    </p:embeddedFont>
    <p:embeddedFont>
      <p:font typeface="뫼비우스 Regular" panose="02000700060000000000" pitchFamily="2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43" userDrawn="1">
          <p15:clr>
            <a:srgbClr val="A4A3A4"/>
          </p15:clr>
        </p15:guide>
        <p15:guide id="4" pos="7514" userDrawn="1">
          <p15:clr>
            <a:srgbClr val="A4A3A4"/>
          </p15:clr>
        </p15:guide>
        <p15:guide id="5" orient="horz" pos="96" userDrawn="1">
          <p15:clr>
            <a:srgbClr val="A4A3A4"/>
          </p15:clr>
        </p15:guide>
        <p15:guide id="6" orient="horz" pos="4133" userDrawn="1">
          <p15:clr>
            <a:srgbClr val="A4A3A4"/>
          </p15:clr>
        </p15:guide>
        <p15:guide id="7" orient="horz" pos="59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만중(N)/본사부/SK" initials="김" lastIdx="2" clrIdx="0">
    <p:extLst>
      <p:ext uri="{19B8F6BF-5375-455C-9EA6-DF929625EA0E}">
        <p15:presenceInfo xmlns:p15="http://schemas.microsoft.com/office/powerpoint/2012/main" userId="S-1-5-21-544227037-1609704720-3443311075-719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E8E8E"/>
    <a:srgbClr val="9F9F9F"/>
    <a:srgbClr val="D5D5D5"/>
    <a:srgbClr val="8C8C8C"/>
    <a:srgbClr val="9DC3E6"/>
    <a:srgbClr val="D0021B"/>
    <a:srgbClr val="DF4A31"/>
    <a:srgbClr val="D30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97" autoAdjust="0"/>
    <p:restoredTop sz="99805" autoAdjust="0"/>
  </p:normalViewPr>
  <p:slideViewPr>
    <p:cSldViewPr snapToGrid="0" showGuides="1">
      <p:cViewPr varScale="1">
        <p:scale>
          <a:sx n="69" d="100"/>
          <a:sy n="69" d="100"/>
        </p:scale>
        <p:origin x="744" y="78"/>
      </p:cViewPr>
      <p:guideLst>
        <p:guide orient="horz" pos="2387"/>
        <p:guide pos="3840"/>
        <p:guide pos="143"/>
        <p:guide pos="7514"/>
        <p:guide orient="horz" pos="96"/>
        <p:guide orient="horz" pos="4133"/>
        <p:guide orient="horz" pos="5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교통사고 사망자 수</c:v>
                </c:pt>
              </c:strCache>
            </c:strRef>
          </c:tx>
          <c:spPr>
            <a:solidFill>
              <a:srgbClr val="E15757"/>
            </a:solidFill>
          </c:spPr>
          <c:dPt>
            <c:idx val="0"/>
            <c:bubble3D val="0"/>
            <c:spPr>
              <a:solidFill>
                <a:srgbClr val="E15757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E14-4A5E-9A69-99FD026CDE0C}"/>
              </c:ext>
            </c:extLst>
          </c:dPt>
          <c:dPt>
            <c:idx val="1"/>
            <c:bubble3D val="0"/>
            <c:spPr>
              <a:solidFill>
                <a:srgbClr val="BAB1A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E14-4A5E-9A69-99FD026CDE0C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Agency FB" panose="020B0503020202020204" pitchFamily="34" charset="0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전방주시태만</c:v>
                </c:pt>
                <c:pt idx="1">
                  <c:v>기타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16054</c:v>
                </c:pt>
                <c:pt idx="1">
                  <c:v>6898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14-4A5E-9A69-99FD026CDE0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delete val="1"/>
      </c:legendEntry>
      <c:layout>
        <c:manualLayout>
          <c:xMode val="edge"/>
          <c:yMode val="edge"/>
          <c:x val="0.35401133604251833"/>
          <c:y val="0.50971634024152634"/>
          <c:w val="0.28249996366535107"/>
          <c:h val="8.2048243390918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23T00:19:33.369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69BA9-DF97-4696-8301-B83B270A88AF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E897E-7A2D-40C1-9C9B-AABD525222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723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11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87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8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18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3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09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42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57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64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38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65F25-9943-444D-8E5B-12912EA77DD8}" type="datetimeFigureOut">
              <a:rPr lang="ko-KR" altLang="en-US" smtClean="0"/>
              <a:pPr/>
              <a:t>2018-08-23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4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G"/><Relationship Id="rId7" Type="http://schemas.microsoft.com/office/2007/relationships/hdphoto" Target="../media/hdphoto1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microsoft.com/office/2007/relationships/hdphoto" Target="../media/hdphoto6.wdp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7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gif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62.jpg"/><Relationship Id="rId7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7.png"/><Relationship Id="rId4" Type="http://schemas.openxmlformats.org/officeDocument/2006/relationships/image" Target="../media/image56.jp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sru\Desktop\SK주식회사_C&amp;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43255" y="4629661"/>
            <a:ext cx="2239963" cy="1146175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4B33DA-F877-4A6F-9FCC-213F0DC7F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388" y="2584031"/>
            <a:ext cx="4985160" cy="28850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2A80D2-9F6A-48DC-969F-2B3AF6ED24A9}"/>
              </a:ext>
            </a:extLst>
          </p:cNvPr>
          <p:cNvSpPr txBox="1"/>
          <p:nvPr/>
        </p:nvSpPr>
        <p:spPr>
          <a:xfrm>
            <a:off x="4734772" y="3258473"/>
            <a:ext cx="3832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DF4A3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DT</a:t>
            </a:r>
            <a:r>
              <a:rPr lang="ko-KR" altLang="en-US" sz="3600" dirty="0">
                <a:solidFill>
                  <a:srgbClr val="DF4A3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의 생활화</a:t>
            </a:r>
          </a:p>
          <a:p>
            <a:r>
              <a:rPr lang="ko-KR" altLang="en-US" sz="3600" dirty="0">
                <a:solidFill>
                  <a:srgbClr val="DF4A3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그 시작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46DEE-E3D1-4524-BD51-94FE8FC4901A}"/>
              </a:ext>
            </a:extLst>
          </p:cNvPr>
          <p:cNvSpPr txBox="1"/>
          <p:nvPr/>
        </p:nvSpPr>
        <p:spPr>
          <a:xfrm>
            <a:off x="4734771" y="4500367"/>
            <a:ext cx="3832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자동차 속 나만의 개인비서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E8655D-EE75-47BC-9CC0-4192952A5E98}"/>
              </a:ext>
            </a:extLst>
          </p:cNvPr>
          <p:cNvSpPr/>
          <p:nvPr/>
        </p:nvSpPr>
        <p:spPr>
          <a:xfrm>
            <a:off x="4136994" y="2592903"/>
            <a:ext cx="45719" cy="3035538"/>
          </a:xfrm>
          <a:prstGeom prst="rect">
            <a:avLst/>
          </a:pr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09FF0E-51B4-4728-999B-CBE0233A7EA0}"/>
              </a:ext>
            </a:extLst>
          </p:cNvPr>
          <p:cNvSpPr/>
          <p:nvPr/>
        </p:nvSpPr>
        <p:spPr>
          <a:xfrm>
            <a:off x="0" y="5804040"/>
            <a:ext cx="12192000" cy="1146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67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1505" y="252599"/>
            <a:ext cx="2813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Pain Points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811983" y="1347741"/>
            <a:ext cx="1807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Pain Points</a:t>
            </a:r>
          </a:p>
        </p:txBody>
      </p:sp>
      <p:cxnSp>
        <p:nvCxnSpPr>
          <p:cNvPr id="108" name="직선 연결선 107"/>
          <p:cNvCxnSpPr/>
          <p:nvPr/>
        </p:nvCxnSpPr>
        <p:spPr>
          <a:xfrm>
            <a:off x="5297018" y="3628239"/>
            <a:ext cx="5616624" cy="288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5644125" y="1998727"/>
            <a:ext cx="3224873" cy="913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38100" contourW="12700">
              <a:bevelT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80975" indent="-180975"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1pPr>
          </a:lstStyle>
          <a:p>
            <a:pPr marL="266700" indent="-26670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</a:pPr>
            <a:r>
              <a:rPr lang="en-US" altLang="ko-KR" sz="1400" b="1" dirty="0" smtClean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20</a:t>
            </a:r>
            <a:r>
              <a:rPr lang="ko-KR" altLang="en-US" sz="1400" b="1" dirty="0" smtClean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만원 치곤 기능 </a:t>
            </a:r>
            <a:r>
              <a:rPr lang="ko-KR" altLang="en-US" sz="1400" b="1" dirty="0" err="1" smtClean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별로예요</a:t>
            </a:r>
            <a:endParaRPr lang="en-US" altLang="ko-KR" sz="14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50" charset="-127"/>
            </a:endParaRPr>
          </a:p>
          <a:p>
            <a:pPr marL="0" indent="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  <a:buNone/>
            </a:pPr>
            <a:endParaRPr lang="en-US" altLang="ko-KR" sz="1400" b="1" dirty="0" smtClean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50" charset="-127"/>
            </a:endParaRPr>
          </a:p>
          <a:p>
            <a:pPr marL="266700" indent="-26670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</a:pPr>
            <a:r>
              <a:rPr lang="ko-KR" alt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무료버전을 사용하지</a:t>
            </a:r>
            <a:r>
              <a:rPr lang="en-US" altLang="ko-KR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..</a:t>
            </a:r>
            <a:br>
              <a:rPr lang="en-US" altLang="ko-KR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ko-KR" alt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굳이 비싼 돈 </a:t>
            </a:r>
            <a:r>
              <a:rPr lang="ko-KR" altLang="en-US" sz="1400" b="1" dirty="0">
                <a:solidFill>
                  <a:prstClr val="black"/>
                </a:solidFill>
                <a:latin typeface="Cambria" panose="02040503050406030204" pitchFamily="18" charset="0"/>
              </a:rPr>
              <a:t>주면서 </a:t>
            </a:r>
            <a:r>
              <a:rPr lang="ko-KR" alt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 쓰나</a:t>
            </a:r>
            <a:endParaRPr lang="ko-KR" altLang="en-US" sz="1400" b="1" dirty="0" smtClean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491934" y="1347741"/>
            <a:ext cx="274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Peer APP</a:t>
            </a:r>
            <a:r>
              <a:rPr kumimoji="0" lang="ko-KR" altLang="en-US" sz="1400" b="1" kern="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kumimoji="0" lang="en-US" altLang="ko-KR" sz="1400" b="1" kern="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Review </a:t>
            </a:r>
            <a:r>
              <a:rPr kumimoji="0" lang="ko-KR" altLang="en-US" sz="1400" b="1" kern="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사례</a:t>
            </a:r>
            <a:endParaRPr kumimoji="0" lang="ko-KR" altLang="en-US" sz="1400" b="1" kern="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644126" y="5360929"/>
            <a:ext cx="3224873" cy="63094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76200" contourW="12700">
              <a:bevelT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80975" indent="-180975"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1pPr>
          </a:lstStyle>
          <a:p>
            <a:pPr marL="266700" indent="-26670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</a:pPr>
            <a:r>
              <a:rPr lang="ko-KR" alt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배터리 </a:t>
            </a:r>
            <a:r>
              <a:rPr lang="ko-KR" altLang="en-US" sz="1400" b="1" dirty="0">
                <a:solidFill>
                  <a:prstClr val="black"/>
                </a:solidFill>
                <a:latin typeface="Cambria" panose="02040503050406030204" pitchFamily="18" charset="0"/>
              </a:rPr>
              <a:t>소모가 </a:t>
            </a:r>
            <a:r>
              <a:rPr lang="ko-KR" alt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매우 심함</a:t>
            </a:r>
            <a:r>
              <a:rPr lang="en-US" altLang="ko-KR" sz="1400" b="1" dirty="0">
                <a:solidFill>
                  <a:prstClr val="black"/>
                </a:solidFill>
                <a:latin typeface="Cambria" panose="02040503050406030204" pitchFamily="18" charset="0"/>
              </a:rPr>
              <a:t/>
            </a:r>
            <a:br>
              <a:rPr lang="en-US" altLang="ko-KR" sz="1400" b="1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ko-KR" alt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블루투스 </a:t>
            </a:r>
            <a:r>
              <a:rPr lang="ko-KR" altLang="en-US" sz="1400" b="1" dirty="0">
                <a:solidFill>
                  <a:prstClr val="black"/>
                </a:solidFill>
                <a:latin typeface="Cambria" panose="02040503050406030204" pitchFamily="18" charset="0"/>
              </a:rPr>
              <a:t>연결이 자주 끊어짐</a:t>
            </a:r>
            <a:r>
              <a:rPr lang="en-US" altLang="ko-KR" sz="1400" b="1" dirty="0">
                <a:solidFill>
                  <a:prstClr val="black"/>
                </a:solidFill>
                <a:latin typeface="Cambria" panose="02040503050406030204" pitchFamily="18" charset="0"/>
              </a:rPr>
              <a:t>.. </a:t>
            </a:r>
            <a:r>
              <a:rPr lang="en-US" altLang="ko-KR" sz="1400" b="1" dirty="0" smtClean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/>
            </a:r>
            <a:br>
              <a:rPr lang="en-US" altLang="ko-KR" sz="1400" b="1" dirty="0" smtClean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</a:br>
            <a:endParaRPr lang="en-US" altLang="ko-KR" sz="1400" b="1" dirty="0" smtClean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331" y="1998736"/>
            <a:ext cx="294546" cy="324000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10" y="4485771"/>
            <a:ext cx="294546" cy="32400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5648997" y="5918800"/>
            <a:ext cx="3224873" cy="45140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76200" contourW="12700">
              <a:bevelT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80975" indent="-180975"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1pPr>
          </a:lstStyle>
          <a:p>
            <a:pPr marL="266700" indent="-26670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</a:pPr>
            <a:r>
              <a:rPr lang="ko-KR" alt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주행 중 </a:t>
            </a:r>
            <a:r>
              <a:rPr lang="en-US" altLang="ko-KR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10</a:t>
            </a:r>
            <a:r>
              <a:rPr lang="ko-KR" altLang="en-US" sz="1400" b="1" dirty="0">
                <a:solidFill>
                  <a:prstClr val="black"/>
                </a:solidFill>
                <a:latin typeface="Cambria" panose="02040503050406030204" pitchFamily="18" charset="0"/>
              </a:rPr>
              <a:t>초 </a:t>
            </a:r>
            <a:r>
              <a:rPr lang="ko-KR" alt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간격으로</a:t>
            </a:r>
            <a:r>
              <a:rPr lang="en-US" altLang="ko-KR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/>
            </a:r>
            <a:br>
              <a:rPr lang="en-US" altLang="ko-KR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ko-KR" alt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속도가 사라짐</a:t>
            </a:r>
            <a:endParaRPr lang="en-US" altLang="ko-KR" sz="1400" b="1" dirty="0" smtClean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876129" y="3075815"/>
            <a:ext cx="3007104" cy="45140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38100" contourW="12700">
              <a:bevelT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80975" indent="-180975"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1pPr>
          </a:lstStyle>
          <a:p>
            <a:pPr marL="0" indent="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  <a:buNone/>
            </a:pP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광고 보고 샀는데</a:t>
            </a:r>
            <a: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..</a:t>
            </a:r>
            <a:b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</a:b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차라리 네비게이션이 낫네요</a:t>
            </a:r>
            <a: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379" y="2498103"/>
            <a:ext cx="286449" cy="320590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508" y="5409703"/>
            <a:ext cx="294546" cy="324000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770" y="5941012"/>
            <a:ext cx="286449" cy="320590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487" y="3116405"/>
            <a:ext cx="294546" cy="324000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10" y="3853109"/>
            <a:ext cx="294546" cy="324000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5898249" y="3855581"/>
            <a:ext cx="3007104" cy="45140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38100" contourW="12700">
              <a:bevelT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80975" indent="-180975"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1pPr>
          </a:lstStyle>
          <a:p>
            <a:pPr marL="0" indent="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  <a:buNone/>
            </a:pP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정말 불편해요</a:t>
            </a:r>
            <a: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.</a:t>
            </a:r>
            <a:b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</a:b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기기와 앱이 자동 연동 되길</a:t>
            </a:r>
            <a:endParaRPr lang="en-US" altLang="ko-KR" sz="1400" b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914985" y="4445499"/>
            <a:ext cx="3007104" cy="45140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38100" contourW="12700">
              <a:bevelT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80975" indent="-180975"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1pPr>
          </a:lstStyle>
          <a:p>
            <a:pPr marL="0" indent="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  <a:buNone/>
            </a:pP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기기도 같이 사야하나요</a:t>
            </a:r>
            <a: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?</a:t>
            </a:r>
            <a:b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</a:b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앱만 다운받으면 되는 줄</a:t>
            </a:r>
            <a: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..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9329744" y="24115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가격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9208722" y="41490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접근성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9171862" y="559098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네트워크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안정성</a:t>
            </a:r>
          </a:p>
        </p:txBody>
      </p:sp>
      <p:cxnSp>
        <p:nvCxnSpPr>
          <p:cNvPr id="128" name="직선 연결선 127"/>
          <p:cNvCxnSpPr/>
          <p:nvPr/>
        </p:nvCxnSpPr>
        <p:spPr>
          <a:xfrm>
            <a:off x="5297018" y="5077311"/>
            <a:ext cx="5621352" cy="78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그룹 128"/>
          <p:cNvGrpSpPr/>
          <p:nvPr/>
        </p:nvGrpSpPr>
        <p:grpSpPr>
          <a:xfrm>
            <a:off x="1768625" y="1790903"/>
            <a:ext cx="3128583" cy="1566089"/>
            <a:chOff x="344488" y="1790903"/>
            <a:chExt cx="3128583" cy="1566089"/>
          </a:xfrm>
        </p:grpSpPr>
        <p:sp>
          <p:nvSpPr>
            <p:cNvPr id="130" name="모서리가 둥근 직사각형 129"/>
            <p:cNvSpPr/>
            <p:nvPr/>
          </p:nvSpPr>
          <p:spPr>
            <a:xfrm>
              <a:off x="344488" y="1949229"/>
              <a:ext cx="3128583" cy="1407763"/>
            </a:xfrm>
            <a:prstGeom prst="round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Cambria" panose="020405030504060302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189056" y="1790903"/>
              <a:ext cx="145968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b="1" dirty="0" err="1" smtClean="0">
                  <a:latin typeface="Cambria" panose="02040503050406030204" pitchFamily="18" charset="0"/>
                  <a:ea typeface="맑은 고딕" panose="020B0503020000020004" pitchFamily="50" charset="-127"/>
                </a:rPr>
                <a:t>아프로뷰</a:t>
              </a:r>
              <a:endParaRPr lang="ko-KR" altLang="en-US" sz="2400" b="1" dirty="0">
                <a:latin typeface="Cambria" panose="02040503050406030204" pitchFamily="18" charset="0"/>
                <a:ea typeface="맑은 고딕" panose="020B0503020000020004" pitchFamily="50" charset="-127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446319" y="2225847"/>
              <a:ext cx="1926555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평점 </a:t>
              </a:r>
              <a:r>
                <a:rPr lang="en-US" altLang="ko-KR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: 2.8</a:t>
              </a:r>
              <a:br>
                <a:rPr lang="en-US" altLang="ko-KR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</a:br>
              <a:r>
                <a:rPr lang="ko-KR" altLang="en-US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설치 </a:t>
              </a:r>
              <a:r>
                <a:rPr lang="en-US" altLang="ko-KR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:</a:t>
              </a:r>
              <a:r>
                <a:rPr lang="ko-KR" altLang="en-US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5,000</a:t>
              </a:r>
              <a:r>
                <a:rPr lang="ko-KR" altLang="en-US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건</a:t>
              </a:r>
              <a:r>
                <a:rPr lang="en-US" altLang="ko-KR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/>
              </a:r>
              <a:br>
                <a:rPr lang="en-US" altLang="ko-KR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</a:br>
              <a:r>
                <a:rPr lang="ko-KR" altLang="en-US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기기 </a:t>
              </a:r>
              <a:r>
                <a:rPr lang="en-US" altLang="ko-KR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: 24</a:t>
              </a:r>
              <a:r>
                <a:rPr lang="ko-KR" altLang="en-US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만원</a:t>
              </a:r>
              <a:r>
                <a:rPr lang="en-US" altLang="ko-KR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/>
              </a:r>
              <a:br>
                <a:rPr lang="en-US" altLang="ko-KR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</a:br>
              <a:r>
                <a:rPr lang="ko-KR" altLang="en-US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특징 </a:t>
              </a:r>
              <a:r>
                <a:rPr lang="en-US" altLang="ko-KR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: </a:t>
              </a:r>
              <a:r>
                <a:rPr lang="ko-KR" altLang="en-US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높은 점</a:t>
              </a:r>
              <a:r>
                <a:rPr lang="ko-KR" altLang="en-US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유</a:t>
              </a:r>
              <a:r>
                <a:rPr lang="ko-KR" altLang="en-US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율</a:t>
              </a:r>
              <a:endParaRPr lang="en-US" altLang="ko-KR" sz="1400" b="1" dirty="0">
                <a:latin typeface="Cambria" panose="020405030504060302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44" y="2350664"/>
              <a:ext cx="639857" cy="639857"/>
            </a:xfrm>
            <a:prstGeom prst="rect">
              <a:avLst/>
            </a:prstGeom>
            <a:noFill/>
          </p:spPr>
        </p:pic>
      </p:grpSp>
      <p:cxnSp>
        <p:nvCxnSpPr>
          <p:cNvPr id="135" name="직선 연결선 134"/>
          <p:cNvCxnSpPr/>
          <p:nvPr/>
        </p:nvCxnSpPr>
        <p:spPr>
          <a:xfrm>
            <a:off x="1754527" y="1700808"/>
            <a:ext cx="324927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1969517" y="1346648"/>
            <a:ext cx="270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atin typeface="+mn-ea"/>
              </a:rPr>
              <a:t>HUD Peer APP </a:t>
            </a:r>
            <a:r>
              <a:rPr lang="ko-KR" altLang="en-US" sz="1400" b="1" dirty="0" smtClean="0">
                <a:latin typeface="+mn-ea"/>
              </a:rPr>
              <a:t>분석</a:t>
            </a:r>
            <a:endParaRPr kumimoji="0" lang="ko-KR" altLang="en-US" sz="1400" b="1" kern="0" baseline="300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37" name="그룹 136"/>
          <p:cNvGrpSpPr/>
          <p:nvPr/>
        </p:nvGrpSpPr>
        <p:grpSpPr>
          <a:xfrm>
            <a:off x="1750831" y="3356992"/>
            <a:ext cx="3128583" cy="1613801"/>
            <a:chOff x="6674957" y="453163"/>
            <a:chExt cx="3128583" cy="1613801"/>
          </a:xfrm>
          <a:noFill/>
        </p:grpSpPr>
        <p:grpSp>
          <p:nvGrpSpPr>
            <p:cNvPr id="138" name="그룹 137"/>
            <p:cNvGrpSpPr/>
            <p:nvPr/>
          </p:nvGrpSpPr>
          <p:grpSpPr>
            <a:xfrm>
              <a:off x="6674957" y="453163"/>
              <a:ext cx="3128583" cy="1613801"/>
              <a:chOff x="374610" y="3077901"/>
              <a:chExt cx="2513929" cy="1107726"/>
            </a:xfrm>
            <a:grpFill/>
          </p:grpSpPr>
          <p:sp>
            <p:nvSpPr>
              <p:cNvPr id="140" name="모서리가 둥근 직사각형 139"/>
              <p:cNvSpPr/>
              <p:nvPr/>
            </p:nvSpPr>
            <p:spPr>
              <a:xfrm>
                <a:off x="374610" y="3219326"/>
                <a:ext cx="2513929" cy="966301"/>
              </a:xfrm>
              <a:prstGeom prst="roundRect">
                <a:avLst/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732482" y="3077901"/>
                <a:ext cx="1797285" cy="31689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GPS </a:t>
                </a:r>
                <a:r>
                  <a:rPr lang="en-US" altLang="ko-KR" sz="2400" b="1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Hud</a:t>
                </a:r>
                <a:r>
                  <a:rPr lang="en-US" altLang="ko-KR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Pro</a:t>
                </a:r>
                <a:endParaRPr lang="ko-KR" altLang="en-US" sz="2400" b="1" dirty="0">
                  <a:latin typeface="Tahoma" panose="020B0604030504040204" pitchFamily="34" charset="0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215660" y="3433737"/>
                <a:ext cx="1548056" cy="65490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평점 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3.4</a:t>
                </a:r>
                <a:b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설치 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</a:t>
                </a: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,000</a:t>
                </a: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건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/>
                </a:r>
                <a:b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비용 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1,100</a:t>
                </a: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원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/>
                </a:r>
                <a:b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특징 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</a:t>
                </a: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별도 기기 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X</a:t>
                </a:r>
                <a:endParaRPr lang="en-US" altLang="ko-KR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6486" y="1058845"/>
              <a:ext cx="629815" cy="640800"/>
            </a:xfrm>
            <a:prstGeom prst="rect">
              <a:avLst/>
            </a:prstGeom>
            <a:grpFill/>
          </p:spPr>
        </p:pic>
      </p:grpSp>
      <p:grpSp>
        <p:nvGrpSpPr>
          <p:cNvPr id="143" name="그룹 142"/>
          <p:cNvGrpSpPr/>
          <p:nvPr/>
        </p:nvGrpSpPr>
        <p:grpSpPr>
          <a:xfrm>
            <a:off x="1768626" y="5013600"/>
            <a:ext cx="3128583" cy="1569893"/>
            <a:chOff x="7185248" y="2769456"/>
            <a:chExt cx="3128583" cy="1569893"/>
          </a:xfrm>
          <a:noFill/>
        </p:grpSpPr>
        <p:grpSp>
          <p:nvGrpSpPr>
            <p:cNvPr id="144" name="그룹 143"/>
            <p:cNvGrpSpPr/>
            <p:nvPr/>
          </p:nvGrpSpPr>
          <p:grpSpPr>
            <a:xfrm>
              <a:off x="7185248" y="2769456"/>
              <a:ext cx="3128583" cy="1569893"/>
              <a:chOff x="374610" y="3108039"/>
              <a:chExt cx="2513929" cy="1077588"/>
            </a:xfrm>
            <a:grpFill/>
          </p:grpSpPr>
          <p:sp>
            <p:nvSpPr>
              <p:cNvPr id="146" name="모서리가 둥근 직사각형 145"/>
              <p:cNvSpPr/>
              <p:nvPr/>
            </p:nvSpPr>
            <p:spPr>
              <a:xfrm>
                <a:off x="374610" y="3219326"/>
                <a:ext cx="2513929" cy="966301"/>
              </a:xfrm>
              <a:prstGeom prst="roundRect">
                <a:avLst/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870515" y="3108039"/>
                <a:ext cx="1504386" cy="31689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Smart </a:t>
                </a:r>
                <a:r>
                  <a:rPr lang="en-US" altLang="ko-KR" sz="2400" b="1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Hud</a:t>
                </a:r>
                <a:endParaRPr lang="ko-KR" altLang="en-US" sz="2400" b="1" dirty="0">
                  <a:latin typeface="Tahoma" panose="020B0604030504040204" pitchFamily="34" charset="0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198856" y="3431872"/>
                <a:ext cx="1548056" cy="65490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평점 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3.1</a:t>
                </a:r>
                <a:b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설치 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</a:t>
                </a: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5,000</a:t>
                </a: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건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/>
                </a:r>
                <a:b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기기 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22</a:t>
                </a: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만원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/>
                </a:r>
                <a:b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특징 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OBD2 </a:t>
                </a: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연결</a:t>
                </a:r>
                <a:endParaRPr lang="en-US" altLang="ko-KR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544" y="3410521"/>
              <a:ext cx="640800" cy="640800"/>
            </a:xfrm>
            <a:prstGeom prst="rect">
              <a:avLst/>
            </a:prstGeom>
            <a:grpFill/>
          </p:spPr>
        </p:pic>
      </p:grpSp>
      <p:sp>
        <p:nvSpPr>
          <p:cNvPr id="150" name="TextBox 149"/>
          <p:cNvSpPr txBox="1"/>
          <p:nvPr/>
        </p:nvSpPr>
        <p:spPr>
          <a:xfrm>
            <a:off x="378154" y="928948"/>
            <a:ext cx="11389839" cy="349985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기존 서비스 중인 경쟁 업체 제품의 실제 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Review 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사례를 토대로 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Pain </a:t>
            </a:r>
            <a:r>
              <a:rPr lang="en-US" altLang="ko-KR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Points</a:t>
            </a:r>
            <a:r>
              <a:rPr lang="ko-KR" altLang="en-US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를 도출</a:t>
            </a:r>
            <a:endParaRPr lang="ko-KR" altLang="en-US" sz="1700" dirty="0">
              <a:solidFill>
                <a:schemeClr val="tx1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5311410" y="1700808"/>
            <a:ext cx="311044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8661400" y="1700808"/>
            <a:ext cx="2154437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6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1505" y="252599"/>
            <a:ext cx="2892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AS-IS TO-BE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7722489" y="3825777"/>
            <a:ext cx="2577768" cy="1529195"/>
            <a:chOff x="1583144" y="3719802"/>
            <a:chExt cx="2577768" cy="1529195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1583144" y="3933056"/>
              <a:ext cx="2577768" cy="1315941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ts val="1000"/>
                </a:lnSpc>
                <a:buFont typeface="Arial" panose="020B0604020202020204" pitchFamily="34" charset="0"/>
                <a:buChar char="•"/>
              </a:pPr>
              <a:endParaRPr lang="en-US" altLang="ko-KR" sz="1400" dirty="0" smtClean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/>
                  </a:solidFill>
                  <a:latin typeface="+mn-ea"/>
                </a:rPr>
                <a:t>편광필름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1400" dirty="0" smtClean="0">
                  <a:solidFill>
                    <a:schemeClr val="tx1"/>
                  </a:solidFill>
                  <a:latin typeface="+mn-ea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+mn-ea"/>
                </a:rPr>
                <a:t>-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+mn-ea"/>
                </a:rPr>
                <a:t>하드웨어 불필요</a:t>
              </a:r>
              <a:endParaRPr lang="en-US" altLang="ko-KR" sz="1400" dirty="0" smtClean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 smtClean="0">
                  <a:solidFill>
                    <a:schemeClr val="tx1"/>
                  </a:solidFill>
                  <a:latin typeface="+mn-ea"/>
                </a:rPr>
                <a:t>컴바이너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1400" dirty="0" smtClean="0">
                  <a:solidFill>
                    <a:schemeClr val="tx1"/>
                  </a:solidFill>
                  <a:latin typeface="+mn-ea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+mn-ea"/>
                </a:rPr>
                <a:t>-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+mn-ea"/>
                </a:rPr>
                <a:t>높은 </a:t>
              </a:r>
              <a:r>
                <a:rPr lang="ko-KR" altLang="en-US" sz="1400" dirty="0" err="1" smtClean="0">
                  <a:solidFill>
                    <a:schemeClr val="tx1"/>
                  </a:solidFill>
                  <a:latin typeface="+mn-ea"/>
                </a:rPr>
                <a:t>시안성</a:t>
              </a:r>
              <a:endParaRPr lang="ko-KR" altLang="en-US" sz="1400" dirty="0" smtClean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1743235" y="3719802"/>
              <a:ext cx="2237467" cy="250491"/>
              <a:chOff x="1743235" y="3719802"/>
              <a:chExt cx="2237467" cy="250491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3240800" y="3719802"/>
                <a:ext cx="739902" cy="246956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t"/>
              <a:lstStyle/>
              <a:p>
                <a:pPr algn="ctr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ko-KR" altLang="en-US" sz="2000" b="1" dirty="0" smtClean="0">
                    <a:solidFill>
                      <a:srgbClr val="BF2323"/>
                    </a:solidFill>
                    <a:latin typeface="Cambria" panose="02040503050406030204" pitchFamily="18" charset="0"/>
                    <a:ea typeface="맑은 고딕" panose="020B0503020000020004" pitchFamily="50" charset="-127"/>
                    <a:cs typeface="Tahoma" panose="020B0604030504040204" pitchFamily="34" charset="0"/>
                  </a:rPr>
                  <a:t>선택</a:t>
                </a:r>
                <a:endParaRPr lang="en-US" altLang="ko-KR" sz="2000" b="1" dirty="0">
                  <a:solidFill>
                    <a:srgbClr val="BF2323"/>
                  </a:solidFill>
                  <a:latin typeface="Cambria" panose="02040503050406030204" pitchFamily="18" charset="0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1743235" y="3761330"/>
                <a:ext cx="1622529" cy="208963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t"/>
              <a:lstStyle/>
              <a:p>
                <a:pPr algn="ctr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ko-KR" altLang="en-US" b="1" dirty="0" smtClean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50" charset="-127"/>
                    <a:cs typeface="Tahoma" panose="020B0604030504040204" pitchFamily="34" charset="0"/>
                  </a:rPr>
                  <a:t>하드웨어 연동</a:t>
                </a:r>
                <a:endParaRPr lang="en-US" altLang="ko-KR" sz="16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67" name="그룹 66"/>
          <p:cNvGrpSpPr/>
          <p:nvPr/>
        </p:nvGrpSpPr>
        <p:grpSpPr>
          <a:xfrm>
            <a:off x="3403196" y="2151185"/>
            <a:ext cx="2159672" cy="1497732"/>
            <a:chOff x="1583144" y="1614770"/>
            <a:chExt cx="2159672" cy="1497732"/>
          </a:xfrm>
        </p:grpSpPr>
        <p:grpSp>
          <p:nvGrpSpPr>
            <p:cNvPr id="68" name="그룹 67"/>
            <p:cNvGrpSpPr/>
            <p:nvPr/>
          </p:nvGrpSpPr>
          <p:grpSpPr>
            <a:xfrm>
              <a:off x="1583144" y="1614770"/>
              <a:ext cx="2159672" cy="1497732"/>
              <a:chOff x="862011" y="419102"/>
              <a:chExt cx="8181977" cy="5674191"/>
            </a:xfrm>
          </p:grpSpPr>
          <p:pic>
            <p:nvPicPr>
              <p:cNvPr id="71" name="그림 70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41"/>
              <a:stretch/>
            </p:blipFill>
            <p:spPr>
              <a:xfrm>
                <a:off x="862011" y="419102"/>
                <a:ext cx="8181977" cy="5674191"/>
              </a:xfrm>
              <a:prstGeom prst="rect">
                <a:avLst/>
              </a:prstGeom>
            </p:spPr>
          </p:pic>
          <p:sp>
            <p:nvSpPr>
              <p:cNvPr id="72" name="타원 71"/>
              <p:cNvSpPr/>
              <p:nvPr/>
            </p:nvSpPr>
            <p:spPr>
              <a:xfrm rot="21087420">
                <a:off x="5791942" y="4758039"/>
                <a:ext cx="1512168" cy="215601"/>
              </a:xfrm>
              <a:prstGeom prst="ellipse">
                <a:avLst/>
              </a:prstGeom>
              <a:solidFill>
                <a:srgbClr val="FFFFFF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928664" y="2176398"/>
              <a:ext cx="145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만원 이상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935056" y="2178970"/>
              <a:ext cx="145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만원 이상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6879367" y="2309231"/>
            <a:ext cx="1966850" cy="1170761"/>
            <a:chOff x="5169024" y="1516439"/>
            <a:chExt cx="1966850" cy="1170761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5" t="18369"/>
            <a:stretch/>
          </p:blipFill>
          <p:spPr>
            <a:xfrm>
              <a:off x="5169024" y="1516439"/>
              <a:ext cx="1966850" cy="1170761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5491050" y="1915374"/>
              <a:ext cx="1322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평균 </a:t>
              </a:r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8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천원</a:t>
              </a: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9226162" y="2226690"/>
            <a:ext cx="1968757" cy="1350975"/>
            <a:chOff x="7645647" y="1512879"/>
            <a:chExt cx="1677603" cy="1174322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78" t="21694" r="19468" b="17339"/>
            <a:stretch/>
          </p:blipFill>
          <p:spPr>
            <a:xfrm>
              <a:off x="7645647" y="1512879"/>
              <a:ext cx="1677603" cy="1174322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7725245" y="1915374"/>
              <a:ext cx="1518407" cy="321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평균 </a:t>
              </a:r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만 </a:t>
              </a:r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천원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3194148" y="3825777"/>
            <a:ext cx="2577768" cy="1529195"/>
            <a:chOff x="1583144" y="3719802"/>
            <a:chExt cx="2577768" cy="1529195"/>
          </a:xfrm>
        </p:grpSpPr>
        <p:sp>
          <p:nvSpPr>
            <p:cNvPr id="80" name="모서리가 둥근 직사각형 79"/>
            <p:cNvSpPr/>
            <p:nvPr/>
          </p:nvSpPr>
          <p:spPr>
            <a:xfrm>
              <a:off x="1583144" y="3933056"/>
              <a:ext cx="2577768" cy="1315941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ts val="1000"/>
                </a:lnSpc>
                <a:buFont typeface="Arial" panose="020B0604020202020204" pitchFamily="34" charset="0"/>
                <a:buChar char="•"/>
              </a:pPr>
              <a:endParaRPr lang="en-US" altLang="ko-KR" sz="1400" dirty="0" smtClean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/>
                  </a:solidFill>
                  <a:latin typeface="+mn-ea"/>
                </a:rPr>
                <a:t>매번 기기와 연동해야 함</a:t>
              </a:r>
              <a:endParaRPr lang="en-US" altLang="ko-KR" sz="1400" dirty="0" smtClean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/>
                  </a:solidFill>
                  <a:latin typeface="+mn-ea"/>
                </a:rPr>
                <a:t>기기의 존재를 모르고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1400" dirty="0" smtClean="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1400" dirty="0" smtClean="0">
                  <a:solidFill>
                    <a:schemeClr val="tx1"/>
                  </a:solidFill>
                  <a:latin typeface="+mn-ea"/>
                </a:rPr>
                <a:t>앱만 구매할 가능성</a:t>
              </a:r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1743236" y="3719802"/>
              <a:ext cx="2237466" cy="250491"/>
              <a:chOff x="1743236" y="3719802"/>
              <a:chExt cx="2237466" cy="250491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3249386" y="3719802"/>
                <a:ext cx="731316" cy="25049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t"/>
              <a:lstStyle/>
              <a:p>
                <a:pPr algn="ctr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ko-KR" altLang="en-US" sz="2000" b="1" dirty="0" smtClean="0">
                    <a:solidFill>
                      <a:srgbClr val="BF2323"/>
                    </a:solidFill>
                    <a:latin typeface="Cambria" panose="02040503050406030204" pitchFamily="18" charset="0"/>
                    <a:ea typeface="맑은 고딕" panose="020B0503020000020004" pitchFamily="50" charset="-127"/>
                    <a:cs typeface="Tahoma" panose="020B0604030504040204" pitchFamily="34" charset="0"/>
                  </a:rPr>
                  <a:t>필수</a:t>
                </a:r>
                <a:endParaRPr lang="en-US" altLang="ko-KR" sz="1600" dirty="0">
                  <a:solidFill>
                    <a:srgbClr val="BF2323"/>
                  </a:solidFill>
                  <a:latin typeface="Cambria" panose="02040503050406030204" pitchFamily="18" charset="0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743236" y="3761330"/>
                <a:ext cx="1622942" cy="208963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t"/>
              <a:lstStyle/>
              <a:p>
                <a:pPr algn="ctr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ko-KR" altLang="en-US" b="1" dirty="0" smtClean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50" charset="-127"/>
                    <a:cs typeface="Tahoma" panose="020B0604030504040204" pitchFamily="34" charset="0"/>
                  </a:rPr>
                  <a:t>하드웨어 연동</a:t>
                </a:r>
                <a:endParaRPr lang="en-US" altLang="ko-KR" sz="16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84" name="TextBox 83"/>
          <p:cNvSpPr txBox="1"/>
          <p:nvPr/>
        </p:nvSpPr>
        <p:spPr>
          <a:xfrm>
            <a:off x="3877369" y="1484784"/>
            <a:ext cx="122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AS-IS</a:t>
            </a:r>
            <a:endParaRPr lang="ko-KR" altLang="en-US" b="1" dirty="0" err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302971" y="1484784"/>
            <a:ext cx="143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TO-BE</a:t>
            </a:r>
            <a:endParaRPr lang="ko-KR" altLang="en-US" b="1" dirty="0" err="1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897910" y="5607923"/>
            <a:ext cx="968700" cy="968700"/>
            <a:chOff x="3897910" y="5607923"/>
            <a:chExt cx="968700" cy="968700"/>
          </a:xfrm>
        </p:grpSpPr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7910" y="5607923"/>
              <a:ext cx="968700" cy="968700"/>
            </a:xfrm>
            <a:prstGeom prst="rect">
              <a:avLst/>
            </a:prstGeom>
          </p:spPr>
        </p:pic>
        <p:sp>
          <p:nvSpPr>
            <p:cNvPr id="90" name="TextBox 89"/>
            <p:cNvSpPr txBox="1"/>
            <p:nvPr/>
          </p:nvSpPr>
          <p:spPr>
            <a:xfrm>
              <a:off x="4138540" y="5772441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8E8E8E"/>
                  </a:solidFill>
                  <a:ea typeface="맑은 고딕" pitchFamily="50" charset="-127"/>
                </a:rPr>
                <a:t>IaaS</a:t>
              </a:r>
              <a:endParaRPr lang="ko-KR" altLang="en-US" sz="2000" b="1" dirty="0" err="1" smtClean="0">
                <a:solidFill>
                  <a:srgbClr val="8E8E8E"/>
                </a:solidFill>
                <a:ea typeface="맑은 고딕" pitchFamily="50" charset="-127"/>
              </a:endParaRP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378154" y="928948"/>
            <a:ext cx="11389839" cy="349985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도출된 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Pain Points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를 분석하고 개선하여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, 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기존 제품과 차별화된 새로운 서비스를 </a:t>
            </a:r>
            <a:r>
              <a:rPr lang="ko-KR" altLang="en-US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기획</a:t>
            </a:r>
            <a:endParaRPr lang="en-US" altLang="ko-KR" sz="1700" dirty="0">
              <a:solidFill>
                <a:schemeClr val="tx1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2932" y="1486304"/>
            <a:ext cx="180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kern="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Pain Points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89358" y="27009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가격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68336" y="45123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접근성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59610" y="578479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네트워크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안정성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621014" y="3642303"/>
            <a:ext cx="10694686" cy="548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21014" y="5516734"/>
            <a:ext cx="106946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7655888" y="5623987"/>
            <a:ext cx="2746027" cy="929054"/>
            <a:chOff x="7928674" y="5592679"/>
            <a:chExt cx="2746027" cy="929054"/>
          </a:xfrm>
        </p:grpSpPr>
        <p:grpSp>
          <p:nvGrpSpPr>
            <p:cNvPr id="86" name="그룹 85"/>
            <p:cNvGrpSpPr/>
            <p:nvPr/>
          </p:nvGrpSpPr>
          <p:grpSpPr>
            <a:xfrm>
              <a:off x="9380145" y="5662813"/>
              <a:ext cx="1294556" cy="858920"/>
              <a:chOff x="6610772" y="5445224"/>
              <a:chExt cx="1294556" cy="858920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6891959" y="5709265"/>
                <a:ext cx="7409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err="1" smtClean="0">
                    <a:solidFill>
                      <a:srgbClr val="8E8E8E"/>
                    </a:solidFill>
                    <a:ea typeface="맑은 고딕" pitchFamily="50" charset="-127"/>
                  </a:rPr>
                  <a:t>FaaS</a:t>
                </a:r>
                <a:endParaRPr lang="ko-KR" altLang="en-US" sz="2000" b="1" dirty="0" err="1" smtClean="0">
                  <a:solidFill>
                    <a:srgbClr val="8E8E8E"/>
                  </a:solidFill>
                  <a:ea typeface="맑은 고딕" pitchFamily="50" charset="-127"/>
                </a:endParaRPr>
              </a:p>
            </p:txBody>
          </p:sp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0772" y="5445224"/>
                <a:ext cx="1294556" cy="858920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5459" y="5592679"/>
              <a:ext cx="866408" cy="86640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48" name="TextBox 47"/>
            <p:cNvSpPr txBox="1"/>
            <p:nvPr/>
          </p:nvSpPr>
          <p:spPr>
            <a:xfrm>
              <a:off x="7928674" y="5932056"/>
              <a:ext cx="145147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8E8E8E"/>
                  </a:solidFill>
                  <a:ea typeface="맑은 고딕" pitchFamily="50" charset="-127"/>
                </a:rPr>
                <a:t>Container</a:t>
              </a:r>
              <a:endParaRPr lang="ko-KR" altLang="en-US" sz="2000" b="1" dirty="0" err="1" smtClean="0">
                <a:solidFill>
                  <a:srgbClr val="8E8E8E"/>
                </a:solidFill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96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1" y="0"/>
            <a:ext cx="4368799" cy="6858000"/>
          </a:xfrm>
          <a:prstGeom prst="parallelogram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2534468" cy="685800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7386" y="578615"/>
            <a:ext cx="31277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5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40918" y="1440389"/>
            <a:ext cx="260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소개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40918" y="2813847"/>
            <a:ext cx="3179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소개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40917" y="4187305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비즈니스 모델 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40917" y="5560763"/>
            <a:ext cx="1401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DBL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43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915" y="3824879"/>
            <a:ext cx="970170" cy="62939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956" y="4752204"/>
            <a:ext cx="688688" cy="6886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51" y="1278227"/>
            <a:ext cx="5722698" cy="57226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96633" y="4802965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뫼비우스 Bold" panose="02000500000000000000" pitchFamily="2" charset="-127"/>
                <a:ea typeface="뫼비우스 Bold" panose="02000500000000000000" pitchFamily="2" charset="-127"/>
                <a:cs typeface="Tahoma" panose="020B0604030504040204" pitchFamily="34" charset="0"/>
              </a:rPr>
              <a:t>AI</a:t>
            </a:r>
            <a:endParaRPr lang="ko-KR" altLang="en-US" sz="2800" dirty="0" err="1" smtClean="0">
              <a:latin typeface="뫼비우스 Bold" panose="02000500000000000000" pitchFamily="2" charset="-127"/>
              <a:ea typeface="뫼비우스 Bold" panose="02000500000000000000" pitchFamily="2" charset="-127"/>
              <a:cs typeface="Tahoma" panose="020B060403050404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15579" y="5507530"/>
            <a:ext cx="3385986" cy="75387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36000" rIns="0" rtlCol="0" anchor="ctr"/>
          <a:lstStyle/>
          <a:p>
            <a:pPr marL="266700" latinLnBrk="0">
              <a:spcAft>
                <a:spcPts val="600"/>
              </a:spcAft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  <a:sym typeface="Wingdings" panose="05000000000000000000" pitchFamily="2" charset="2"/>
              </a:rPr>
              <a:t>     STT</a:t>
            </a:r>
            <a:r>
              <a:rPr lang="en-US" altLang="ko-KR" sz="2000" kern="0" dirty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  <a:sym typeface="Wingdings" panose="05000000000000000000" pitchFamily="2" charset="2"/>
              </a:rPr>
              <a:t>, </a:t>
            </a:r>
            <a:r>
              <a:rPr lang="en-US" altLang="ko-KR" sz="2000" kern="0" dirty="0" smtClean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  <a:sym typeface="Wingdings" panose="05000000000000000000" pitchFamily="2" charset="2"/>
              </a:rPr>
              <a:t>TTS</a:t>
            </a:r>
            <a:endParaRPr lang="ko-KR" altLang="en-US" sz="2000" kern="0" dirty="0">
              <a:solidFill>
                <a:prstClr val="black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Tahoma" panose="020B0604030504040204" pitchFamily="34" charset="0"/>
            </a:endParaRPr>
          </a:p>
          <a:p>
            <a:pPr marL="266700" latinLnBrk="0">
              <a:spcAft>
                <a:spcPts val="600"/>
              </a:spcAft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rPr>
              <a:t>Watson Assistant</a:t>
            </a:r>
            <a:endParaRPr lang="en-US" altLang="ko-KR" sz="2000" kern="0" dirty="0" smtClean="0">
              <a:solidFill>
                <a:prstClr val="black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Tahoma" panose="020B0604030504040204" pitchFamily="34" charset="0"/>
              <a:sym typeface="Wingdings" panose="05000000000000000000" pitchFamily="2" charset="2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76629" y="4678113"/>
            <a:ext cx="3116762" cy="178303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36000" rIns="0" rtlCol="0" anchor="ctr"/>
          <a:lstStyle/>
          <a:p>
            <a:pPr marL="85725" lvl="0" algn="just" latinLnBrk="0">
              <a:spcAft>
                <a:spcPts val="600"/>
              </a:spcAft>
              <a:defRPr/>
            </a:pPr>
            <a:r>
              <a:rPr kumimoji="0" lang="ko-KR" altLang="en-US" sz="2000" kern="0" dirty="0" smtClean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rPr>
              <a:t>날씨</a:t>
            </a:r>
            <a:endParaRPr kumimoji="0" lang="en-US" altLang="ko-KR" sz="2000" kern="0" dirty="0" smtClean="0">
              <a:solidFill>
                <a:prstClr val="black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Tahoma" panose="020B0604030504040204" pitchFamily="34" charset="0"/>
            </a:endParaRPr>
          </a:p>
          <a:p>
            <a:pPr marL="85725" lvl="0" algn="just" latinLnBrk="0">
              <a:spcAft>
                <a:spcPts val="600"/>
              </a:spcAft>
              <a:defRPr/>
            </a:pPr>
            <a:r>
              <a:rPr lang="ko-KR" altLang="en-US" sz="2000" kern="0" dirty="0" smtClean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rPr>
              <a:t>교통정보</a:t>
            </a:r>
            <a:endParaRPr lang="en-US" altLang="ko-KR" sz="2000" kern="0" dirty="0" smtClean="0">
              <a:solidFill>
                <a:prstClr val="black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Tahoma" panose="020B0604030504040204" pitchFamily="34" charset="0"/>
            </a:endParaRPr>
          </a:p>
          <a:p>
            <a:pPr marL="85725" algn="just" latinLnBrk="0">
              <a:spcAft>
                <a:spcPts val="600"/>
              </a:spcAft>
              <a:defRPr/>
            </a:pPr>
            <a:r>
              <a:rPr lang="ko-KR" altLang="en-US" sz="2000" kern="0" dirty="0" smtClean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rPr>
              <a:t>졸음운전</a:t>
            </a:r>
            <a:endParaRPr lang="en-US" altLang="ko-KR" sz="2000" kern="0" dirty="0">
              <a:solidFill>
                <a:prstClr val="black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Tahoma" panose="020B0604030504040204" pitchFamily="34" charset="0"/>
            </a:endParaRPr>
          </a:p>
          <a:p>
            <a:pPr marL="85725" latinLnBrk="0">
              <a:spcAft>
                <a:spcPts val="600"/>
              </a:spcAft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rPr>
              <a:t>운전자 </a:t>
            </a:r>
            <a:r>
              <a:rPr lang="ko-KR" altLang="en-US" sz="2000" kern="0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rPr>
              <a:t>데이터 </a:t>
            </a:r>
            <a:endParaRPr kumimoji="0" lang="ko-KR" altLang="en-US" sz="2000" kern="0" dirty="0">
              <a:solidFill>
                <a:prstClr val="black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Tahoma" panose="020B0604030504040204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295367" y="2216215"/>
            <a:ext cx="1601266" cy="1062418"/>
            <a:chOff x="4185193" y="2119230"/>
            <a:chExt cx="1601266" cy="1062418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193" y="2119230"/>
              <a:ext cx="1601266" cy="106241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371683" y="2504881"/>
              <a:ext cx="11560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latin typeface="뫼비우스 Bold" panose="02000500000000000000" pitchFamily="2" charset="-127"/>
                  <a:ea typeface="뫼비우스 Bold" panose="02000500000000000000" pitchFamily="2" charset="-127"/>
                  <a:cs typeface="Tahoma" panose="020B0604030504040204" pitchFamily="34" charset="0"/>
                </a:rPr>
                <a:t>Cloud</a:t>
              </a:r>
              <a:endParaRPr lang="ko-KR" altLang="en-US" sz="2800" dirty="0" err="1" smtClean="0">
                <a:latin typeface="뫼비우스 Bold" panose="02000500000000000000" pitchFamily="2" charset="-127"/>
                <a:ea typeface="뫼비우스 Bold" panose="02000500000000000000" pitchFamily="2" charset="-127"/>
                <a:cs typeface="Tahoma" panose="020B0604030504040204" pitchFamily="34" charset="0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931" y="4495153"/>
            <a:ext cx="1370066" cy="1202790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7713562" y="1974293"/>
            <a:ext cx="2683947" cy="903620"/>
            <a:chOff x="6589533" y="1877308"/>
            <a:chExt cx="2683947" cy="903620"/>
          </a:xfrm>
        </p:grpSpPr>
        <p:sp>
          <p:nvSpPr>
            <p:cNvPr id="22" name="직사각형 21"/>
            <p:cNvSpPr/>
            <p:nvPr/>
          </p:nvSpPr>
          <p:spPr>
            <a:xfrm>
              <a:off x="6645933" y="1877308"/>
              <a:ext cx="2267507" cy="553599"/>
            </a:xfrm>
            <a:prstGeom prst="rect">
              <a:avLst/>
            </a:prstGeom>
            <a:noFill/>
            <a:ln w="28575" cap="flat" cmpd="sng" algn="ctr">
              <a:noFill/>
              <a:prstDash val="solid"/>
            </a:ln>
            <a:effectLst/>
          </p:spPr>
          <p:txBody>
            <a:bodyPr lIns="36000" rIns="0" rtlCol="0" anchor="ctr"/>
            <a:lstStyle/>
            <a:p>
              <a:pPr marL="85725" marR="0" lvl="0" defTabSz="91440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altLang="ko-KR" sz="2000" kern="0" dirty="0" smtClean="0">
                  <a:solidFill>
                    <a:prstClr val="black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  <a:cs typeface="Tahoma" panose="020B0604030504040204" pitchFamily="34" charset="0"/>
                  <a:sym typeface="Wingdings" panose="05000000000000000000" pitchFamily="2" charset="2"/>
                </a:rPr>
                <a:t>Network</a:t>
              </a:r>
              <a:endParaRPr kumimoji="0" lang="ko-KR" altLang="en-US" sz="2000" kern="0" dirty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589533" y="2222630"/>
              <a:ext cx="2683947" cy="558298"/>
            </a:xfrm>
            <a:prstGeom prst="rect">
              <a:avLst/>
            </a:prstGeom>
            <a:noFill/>
            <a:ln w="28575" cap="flat" cmpd="sng" algn="ctr">
              <a:noFill/>
              <a:prstDash val="solid"/>
            </a:ln>
            <a:effectLst/>
          </p:spPr>
          <p:txBody>
            <a:bodyPr lIns="36000" rIns="0" rtlCol="0" anchor="ctr"/>
            <a:lstStyle/>
            <a:p>
              <a:pPr marL="85725" marR="0" lvl="0" algn="r" defTabSz="91440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altLang="ko-KR" sz="2000" kern="0" dirty="0" smtClean="0">
                  <a:solidFill>
                    <a:prstClr val="black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  <a:cs typeface="Tahoma" panose="020B0604030504040204" pitchFamily="34" charset="0"/>
                  <a:sym typeface="Wingdings" panose="05000000000000000000" pitchFamily="2" charset="2"/>
                </a:rPr>
                <a:t>  App performance</a:t>
              </a:r>
              <a:endParaRPr kumimoji="0" lang="ko-KR" altLang="en-US" sz="2000" kern="0" dirty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013243" y="905987"/>
            <a:ext cx="4150164" cy="646395"/>
            <a:chOff x="2903069" y="836712"/>
            <a:chExt cx="4150164" cy="646395"/>
          </a:xfrm>
          <a:noFill/>
        </p:grpSpPr>
        <p:grpSp>
          <p:nvGrpSpPr>
            <p:cNvPr id="25" name="그룹 24"/>
            <p:cNvGrpSpPr/>
            <p:nvPr/>
          </p:nvGrpSpPr>
          <p:grpSpPr>
            <a:xfrm>
              <a:off x="3210029" y="934452"/>
              <a:ext cx="3537646" cy="493580"/>
              <a:chOff x="3079392" y="934452"/>
              <a:chExt cx="3797900" cy="493580"/>
            </a:xfrm>
            <a:grpFill/>
          </p:grpSpPr>
          <p:sp>
            <p:nvSpPr>
              <p:cNvPr id="28" name="직사각형 27"/>
              <p:cNvSpPr/>
              <p:nvPr/>
            </p:nvSpPr>
            <p:spPr>
              <a:xfrm>
                <a:off x="3088334" y="934452"/>
                <a:ext cx="3788957" cy="493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36000" rIns="0" rtlCol="0" anchor="ctr"/>
              <a:lstStyle/>
              <a:p>
                <a:pPr marL="85725" marR="0" lvl="0" indent="0" algn="ctr" defTabSz="914400" eaLnBrk="1" fontAlgn="auto" latinLnBrk="0" hangingPunct="1"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kern="0" dirty="0" smtClean="0">
                    <a:ln w="0"/>
                    <a:solidFill>
                      <a:srgbClr val="C00000"/>
                    </a:solidFill>
                    <a:latin typeface="뫼비우스 Bold" panose="02000500000000000000" pitchFamily="2" charset="-127"/>
                    <a:ea typeface="뫼비우스 Bold" panose="02000500000000000000" pitchFamily="2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운전에 필요한 모든 디지털 서비스</a:t>
                </a:r>
                <a:endParaRPr kumimoji="0" lang="ko-KR" altLang="en-US" kern="0" dirty="0">
                  <a:ln w="0"/>
                  <a:solidFill>
                    <a:srgbClr val="C00000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직선 연결선 28"/>
              <p:cNvCxnSpPr/>
              <p:nvPr/>
            </p:nvCxnSpPr>
            <p:spPr>
              <a:xfrm>
                <a:off x="3088334" y="934452"/>
                <a:ext cx="3788958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079392" y="1428032"/>
                <a:ext cx="3788957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6" name="직사각형 25"/>
            <p:cNvSpPr/>
            <p:nvPr/>
          </p:nvSpPr>
          <p:spPr>
            <a:xfrm>
              <a:off x="6739345" y="836712"/>
              <a:ext cx="313888" cy="646395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903069" y="836712"/>
              <a:ext cx="313888" cy="646395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21505" y="252599"/>
            <a:ext cx="4123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1-1.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소개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개요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43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/>
          <p:cNvSpPr/>
          <p:nvPr/>
        </p:nvSpPr>
        <p:spPr>
          <a:xfrm>
            <a:off x="7282272" y="6083815"/>
            <a:ext cx="709553" cy="705884"/>
          </a:xfrm>
          <a:prstGeom prst="roundRect">
            <a:avLst/>
          </a:prstGeom>
          <a:solidFill>
            <a:srgbClr val="E2F0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1505" y="239899"/>
            <a:ext cx="5831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1-2.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소개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Architecture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90" b="88889" l="2652" r="965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5135" y="3273506"/>
            <a:ext cx="2514600" cy="1457325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" name="직사각형 103"/>
          <p:cNvSpPr/>
          <p:nvPr/>
        </p:nvSpPr>
        <p:spPr>
          <a:xfrm>
            <a:off x="4998565" y="4758966"/>
            <a:ext cx="5378490" cy="1122735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pic>
        <p:nvPicPr>
          <p:cNvPr id="105" name="Picture 4" descr="C:\Users\Administrator\Downloads\icons\micropho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473" y="1923471"/>
            <a:ext cx="406726" cy="36975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모서리가 둥근 직사각형 105"/>
          <p:cNvSpPr/>
          <p:nvPr/>
        </p:nvSpPr>
        <p:spPr>
          <a:xfrm>
            <a:off x="3879310" y="1843084"/>
            <a:ext cx="1188132" cy="53052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 VUI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7" name="Picture 5" descr="C:\Users\Administrator\Downloads\icons\mobile-ap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996" y="1915092"/>
            <a:ext cx="406726" cy="36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모서리가 둥근 직사각형 107"/>
          <p:cNvSpPr/>
          <p:nvPr/>
        </p:nvSpPr>
        <p:spPr>
          <a:xfrm>
            <a:off x="6462413" y="1843083"/>
            <a:ext cx="1188132" cy="53052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  GUI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9" name="꺾인 연결선 108"/>
          <p:cNvCxnSpPr>
            <a:endCxn id="106" idx="0"/>
          </p:cNvCxnSpPr>
          <p:nvPr/>
        </p:nvCxnSpPr>
        <p:spPr>
          <a:xfrm rot="10800000" flipV="1">
            <a:off x="4473376" y="1433024"/>
            <a:ext cx="545254" cy="41006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144" idx="3"/>
            <a:endCxn id="108" idx="0"/>
          </p:cNvCxnSpPr>
          <p:nvPr/>
        </p:nvCxnSpPr>
        <p:spPr>
          <a:xfrm>
            <a:off x="6456219" y="1440703"/>
            <a:ext cx="600260" cy="40238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161" idx="3"/>
            <a:endCxn id="106" idx="1"/>
          </p:cNvCxnSpPr>
          <p:nvPr/>
        </p:nvCxnSpPr>
        <p:spPr>
          <a:xfrm>
            <a:off x="2001612" y="2108345"/>
            <a:ext cx="1877698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201823" y="1627848"/>
            <a:ext cx="1585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음성 인식</a:t>
            </a:r>
            <a:r>
              <a:rPr lang="en-US" altLang="ko-KR" sz="1200" b="1" dirty="0">
                <a:latin typeface="+mn-ea"/>
              </a:rPr>
              <a:t>(STT, TTS)</a:t>
            </a:r>
          </a:p>
          <a:p>
            <a:r>
              <a:rPr lang="en-US" altLang="ko-KR" sz="1200" b="1" dirty="0">
                <a:latin typeface="+mn-ea"/>
              </a:rPr>
              <a:t>Watson Assistant</a:t>
            </a:r>
            <a:endParaRPr lang="ko-KR" altLang="en-US" sz="1200" b="1" dirty="0">
              <a:latin typeface="+mn-ea"/>
            </a:endParaRPr>
          </a:p>
        </p:txBody>
      </p:sp>
      <p:cxnSp>
        <p:nvCxnSpPr>
          <p:cNvPr id="114" name="직선 화살표 연결선 113"/>
          <p:cNvCxnSpPr>
            <a:stCxn id="106" idx="2"/>
          </p:cNvCxnSpPr>
          <p:nvPr/>
        </p:nvCxnSpPr>
        <p:spPr>
          <a:xfrm>
            <a:off x="4473376" y="2373609"/>
            <a:ext cx="176" cy="3839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stCxn id="108" idx="2"/>
          </p:cNvCxnSpPr>
          <p:nvPr/>
        </p:nvCxnSpPr>
        <p:spPr>
          <a:xfrm>
            <a:off x="7056479" y="2373607"/>
            <a:ext cx="0" cy="385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모서리가 둥근 직사각형 115"/>
          <p:cNvSpPr/>
          <p:nvPr/>
        </p:nvSpPr>
        <p:spPr>
          <a:xfrm>
            <a:off x="3280808" y="2766022"/>
            <a:ext cx="4975968" cy="53052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REST API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7" name="직선 화살표 연결선 116"/>
          <p:cNvCxnSpPr>
            <a:stCxn id="116" idx="2"/>
          </p:cNvCxnSpPr>
          <p:nvPr/>
        </p:nvCxnSpPr>
        <p:spPr>
          <a:xfrm>
            <a:off x="5768792" y="3296546"/>
            <a:ext cx="1" cy="24984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V="1">
            <a:off x="5761760" y="4570778"/>
            <a:ext cx="0" cy="41102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모서리가 둥근 직사각형 122"/>
          <p:cNvSpPr/>
          <p:nvPr/>
        </p:nvSpPr>
        <p:spPr>
          <a:xfrm>
            <a:off x="8071578" y="4981802"/>
            <a:ext cx="1425758" cy="7200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부가서비스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 algn="r"/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Container</a:t>
            </a: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712" y="5170656"/>
            <a:ext cx="363445" cy="363445"/>
          </a:xfrm>
          <a:prstGeom prst="rect">
            <a:avLst/>
          </a:prstGeom>
          <a:ln w="12700">
            <a:noFill/>
          </a:ln>
        </p:spPr>
      </p:pic>
      <p:sp>
        <p:nvSpPr>
          <p:cNvPr id="125" name="모서리가 둥근 직사각형 124"/>
          <p:cNvSpPr/>
          <p:nvPr/>
        </p:nvSpPr>
        <p:spPr>
          <a:xfrm>
            <a:off x="6560338" y="4981802"/>
            <a:ext cx="1425758" cy="7200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편의기능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 algn="r"/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Container</a:t>
            </a: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145" y="5135396"/>
            <a:ext cx="411522" cy="411522"/>
          </a:xfrm>
          <a:prstGeom prst="rect">
            <a:avLst/>
          </a:prstGeom>
          <a:ln w="12700">
            <a:noFill/>
          </a:ln>
        </p:spPr>
      </p:pic>
      <p:sp>
        <p:nvSpPr>
          <p:cNvPr id="127" name="모서리가 둥근 직사각형 126"/>
          <p:cNvSpPr/>
          <p:nvPr/>
        </p:nvSpPr>
        <p:spPr>
          <a:xfrm>
            <a:off x="2023834" y="4981802"/>
            <a:ext cx="1425758" cy="7200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친환경운전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 algn="r"/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Function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35" y="5110294"/>
            <a:ext cx="436625" cy="436625"/>
          </a:xfrm>
          <a:prstGeom prst="rect">
            <a:avLst/>
          </a:prstGeom>
          <a:ln w="12700">
            <a:noFill/>
          </a:ln>
        </p:spPr>
      </p:pic>
      <p:grpSp>
        <p:nvGrpSpPr>
          <p:cNvPr id="11" name="그룹 10"/>
          <p:cNvGrpSpPr/>
          <p:nvPr/>
        </p:nvGrpSpPr>
        <p:grpSpPr>
          <a:xfrm>
            <a:off x="6548849" y="6069619"/>
            <a:ext cx="709553" cy="720080"/>
            <a:chOff x="10051980" y="5197431"/>
            <a:chExt cx="775218" cy="720080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10051980" y="5197431"/>
              <a:ext cx="775218" cy="720080"/>
            </a:xfrm>
            <a:prstGeom prst="roundRect">
              <a:avLst/>
            </a:prstGeom>
            <a:solidFill>
              <a:srgbClr val="9DC3E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132" name="Picture 11" descr="C:\Users\Administrator\Downloads\icons\aibril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15573" b="10768"/>
            <a:stretch/>
          </p:blipFill>
          <p:spPr bwMode="auto">
            <a:xfrm>
              <a:off x="10196307" y="5312230"/>
              <a:ext cx="410281" cy="527945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7" name="직선 화살표 연결선 136"/>
          <p:cNvCxnSpPr>
            <a:stCxn id="123" idx="2"/>
            <a:endCxn id="149" idx="0"/>
          </p:cNvCxnSpPr>
          <p:nvPr/>
        </p:nvCxnSpPr>
        <p:spPr>
          <a:xfrm>
            <a:off x="8784457" y="5701882"/>
            <a:ext cx="3161" cy="367737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림 1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94" y="2804706"/>
            <a:ext cx="430116" cy="430116"/>
          </a:xfrm>
          <a:prstGeom prst="rect">
            <a:avLst/>
          </a:prstGeom>
        </p:spPr>
      </p:pic>
      <p:grpSp>
        <p:nvGrpSpPr>
          <p:cNvPr id="141" name="그룹 140"/>
          <p:cNvGrpSpPr/>
          <p:nvPr/>
        </p:nvGrpSpPr>
        <p:grpSpPr>
          <a:xfrm>
            <a:off x="4983264" y="964213"/>
            <a:ext cx="1108923" cy="737774"/>
            <a:chOff x="755576" y="747947"/>
            <a:chExt cx="1008112" cy="737774"/>
          </a:xfrm>
        </p:grpSpPr>
        <p:pic>
          <p:nvPicPr>
            <p:cNvPr id="142" name="Picture 2" descr="C:\Users\Administrator\Downloads\icons\smartphon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010" y="1005043"/>
              <a:ext cx="480678" cy="480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3" descr="C:\Users\Administrator\Downloads\icons\driver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747947"/>
              <a:ext cx="724893" cy="72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4" name="그림 1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207" y="1205697"/>
            <a:ext cx="470012" cy="470012"/>
          </a:xfrm>
          <a:prstGeom prst="rect">
            <a:avLst/>
          </a:prstGeom>
        </p:spPr>
      </p:pic>
      <p:cxnSp>
        <p:nvCxnSpPr>
          <p:cNvPr id="145" name="꺾인 연결선 144"/>
          <p:cNvCxnSpPr>
            <a:stCxn id="159" idx="1"/>
            <a:endCxn id="127" idx="0"/>
          </p:cNvCxnSpPr>
          <p:nvPr/>
        </p:nvCxnSpPr>
        <p:spPr>
          <a:xfrm rot="10800000" flipV="1">
            <a:off x="2736714" y="4150960"/>
            <a:ext cx="2214615" cy="830842"/>
          </a:xfrm>
          <a:prstGeom prst="bentConnector2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 145"/>
          <p:cNvCxnSpPr>
            <a:stCxn id="123" idx="0"/>
            <a:endCxn id="159" idx="3"/>
          </p:cNvCxnSpPr>
          <p:nvPr/>
        </p:nvCxnSpPr>
        <p:spPr>
          <a:xfrm rot="16200000" flipV="1">
            <a:off x="7173984" y="3371328"/>
            <a:ext cx="830842" cy="2390105"/>
          </a:xfrm>
          <a:prstGeom prst="bentConnector2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/>
          <p:nvPr/>
        </p:nvCxnSpPr>
        <p:spPr>
          <a:xfrm flipV="1">
            <a:off x="4248881" y="4157126"/>
            <a:ext cx="0" cy="824677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>
            <a:stCxn id="125" idx="0"/>
          </p:cNvCxnSpPr>
          <p:nvPr/>
        </p:nvCxnSpPr>
        <p:spPr>
          <a:xfrm flipV="1">
            <a:off x="7273217" y="4144798"/>
            <a:ext cx="0" cy="837004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모서리가 둥근 직사각형 148"/>
          <p:cNvSpPr/>
          <p:nvPr/>
        </p:nvSpPr>
        <p:spPr>
          <a:xfrm>
            <a:off x="8077900" y="6069619"/>
            <a:ext cx="1419436" cy="7013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57" y="6145528"/>
            <a:ext cx="671305" cy="559421"/>
          </a:xfrm>
          <a:prstGeom prst="rect">
            <a:avLst/>
          </a:prstGeom>
          <a:ln w="12700">
            <a:noFill/>
          </a:ln>
        </p:spPr>
      </p:pic>
      <p:sp>
        <p:nvSpPr>
          <p:cNvPr id="153" name="모서리가 둥근 직사각형 152"/>
          <p:cNvSpPr/>
          <p:nvPr/>
        </p:nvSpPr>
        <p:spPr>
          <a:xfrm>
            <a:off x="9470524" y="1103292"/>
            <a:ext cx="603584" cy="3026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     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0074108" y="1542469"/>
            <a:ext cx="1957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Native Development</a:t>
            </a:r>
            <a:endParaRPr lang="ko-KR" altLang="en-US" sz="1400" b="1" dirty="0" err="1">
              <a:latin typeface="+mn-ea"/>
            </a:endParaRPr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9470524" y="1545658"/>
            <a:ext cx="603584" cy="32612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0082137" y="1079119"/>
            <a:ext cx="1957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Open source</a:t>
            </a:r>
            <a:endParaRPr lang="ko-KR" altLang="en-US" sz="1400" b="1" dirty="0" err="1">
              <a:latin typeface="+mn-ea"/>
            </a:endParaRP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9470524" y="2002344"/>
            <a:ext cx="603584" cy="326120"/>
          </a:xfrm>
          <a:prstGeom prst="roundRect">
            <a:avLst/>
          </a:prstGeom>
          <a:solidFill>
            <a:srgbClr val="9DC3E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0082137" y="2018202"/>
            <a:ext cx="1957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External source</a:t>
            </a:r>
            <a:endParaRPr lang="ko-KR" altLang="en-US" sz="1400" b="1" dirty="0" err="1">
              <a:latin typeface="+mn-ea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4951328" y="3920127"/>
            <a:ext cx="14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 Cloud 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Z</a:t>
            </a:r>
            <a:endParaRPr lang="ko-KR" altLang="en-US" sz="2400" dirty="0" err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1269869" y="1704774"/>
            <a:ext cx="731743" cy="80714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 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62" name="Picture 6" descr="C:\Users\Administrator\Downloads\icons\aibril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26" y="1739726"/>
            <a:ext cx="600591" cy="77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54" y="6214290"/>
            <a:ext cx="608188" cy="448382"/>
          </a:xfrm>
          <a:prstGeom prst="rect">
            <a:avLst/>
          </a:prstGeom>
          <a:ln w="12700">
            <a:noFill/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19" y="1925168"/>
            <a:ext cx="370084" cy="37008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338" y="1900805"/>
            <a:ext cx="415077" cy="415077"/>
          </a:xfrm>
          <a:prstGeom prst="rect">
            <a:avLst/>
          </a:prstGeom>
        </p:spPr>
      </p:pic>
      <p:cxnSp>
        <p:nvCxnSpPr>
          <p:cNvPr id="13" name="꺾인 연결선 12"/>
          <p:cNvCxnSpPr>
            <a:stCxn id="73" idx="0"/>
            <a:endCxn id="83" idx="0"/>
          </p:cNvCxnSpPr>
          <p:nvPr/>
        </p:nvCxnSpPr>
        <p:spPr>
          <a:xfrm rot="16200000" flipH="1">
            <a:off x="7263239" y="5710006"/>
            <a:ext cx="14196" cy="733423"/>
          </a:xfrm>
          <a:prstGeom prst="bentConnector3">
            <a:avLst>
              <a:gd name="adj1" fmla="val -1308383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125" idx="2"/>
          </p:cNvCxnSpPr>
          <p:nvPr/>
        </p:nvCxnSpPr>
        <p:spPr>
          <a:xfrm flipV="1">
            <a:off x="7273217" y="5701882"/>
            <a:ext cx="0" cy="1798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70"/>
          <p:cNvSpPr/>
          <p:nvPr/>
        </p:nvSpPr>
        <p:spPr>
          <a:xfrm>
            <a:off x="3550501" y="6050887"/>
            <a:ext cx="1425758" cy="720080"/>
          </a:xfrm>
          <a:prstGeom prst="roundRect">
            <a:avLst/>
          </a:prstGeom>
          <a:solidFill>
            <a:srgbClr val="9DC3E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2" name="직선 화살표 연결선 71"/>
          <p:cNvCxnSpPr>
            <a:stCxn id="74" idx="2"/>
            <a:endCxn id="71" idx="0"/>
          </p:cNvCxnSpPr>
          <p:nvPr/>
        </p:nvCxnSpPr>
        <p:spPr>
          <a:xfrm>
            <a:off x="4247953" y="5718208"/>
            <a:ext cx="15427" cy="332679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둥근 직사각형 73"/>
          <p:cNvSpPr/>
          <p:nvPr/>
        </p:nvSpPr>
        <p:spPr>
          <a:xfrm>
            <a:off x="3535074" y="4998128"/>
            <a:ext cx="1425758" cy="7200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네비게이션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 algn="r"/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Function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310" y="5223527"/>
            <a:ext cx="304893" cy="304893"/>
          </a:xfrm>
          <a:prstGeom prst="rect">
            <a:avLst/>
          </a:prstGeom>
          <a:ln w="12700">
            <a:noFill/>
          </a:ln>
        </p:spPr>
      </p:pic>
      <p:pic>
        <p:nvPicPr>
          <p:cNvPr id="76" name="Picture 10" descr="C:\Users\Administrator\Downloads\icons\tmap.gif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468" y="6155740"/>
            <a:ext cx="981460" cy="57995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모서리가 둥근 직사각형 80"/>
          <p:cNvSpPr/>
          <p:nvPr/>
        </p:nvSpPr>
        <p:spPr>
          <a:xfrm>
            <a:off x="5037016" y="4998128"/>
            <a:ext cx="1425758" cy="7200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안전운전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400" b="1" dirty="0" smtClean="0">
                <a:solidFill>
                  <a:schemeClr val="tx1"/>
                </a:solidFill>
                <a:latin typeface="+mn-ea"/>
              </a:rPr>
            </a:b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Container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105" y="5170655"/>
            <a:ext cx="403141" cy="403141"/>
          </a:xfrm>
          <a:prstGeom prst="rect">
            <a:avLst/>
          </a:prstGeom>
          <a:ln w="12700">
            <a:noFill/>
          </a:ln>
        </p:spPr>
      </p:pic>
      <p:cxnSp>
        <p:nvCxnSpPr>
          <p:cNvPr id="85" name="직선 화살표 연결선 84"/>
          <p:cNvCxnSpPr>
            <a:stCxn id="81" idx="2"/>
            <a:endCxn id="86" idx="0"/>
          </p:cNvCxnSpPr>
          <p:nvPr/>
        </p:nvCxnSpPr>
        <p:spPr>
          <a:xfrm flipH="1">
            <a:off x="5748487" y="5718209"/>
            <a:ext cx="1408" cy="367737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모서리가 둥근 직사각형 85"/>
          <p:cNvSpPr/>
          <p:nvPr/>
        </p:nvSpPr>
        <p:spPr>
          <a:xfrm>
            <a:off x="5035608" y="6085945"/>
            <a:ext cx="1425758" cy="720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88" y="6176273"/>
            <a:ext cx="671305" cy="559421"/>
          </a:xfrm>
          <a:prstGeom prst="rect">
            <a:avLst/>
          </a:prstGeom>
          <a:ln w="12700">
            <a:noFill/>
          </a:ln>
        </p:spPr>
      </p:pic>
      <p:sp>
        <p:nvSpPr>
          <p:cNvPr id="88" name="직사각형 87"/>
          <p:cNvSpPr/>
          <p:nvPr/>
        </p:nvSpPr>
        <p:spPr>
          <a:xfrm>
            <a:off x="1454727" y="4749529"/>
            <a:ext cx="3527271" cy="1122735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116563" y="5125729"/>
            <a:ext cx="6787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+mn-ea"/>
              </a:rPr>
              <a:t>FaaS</a:t>
            </a:r>
            <a:endParaRPr lang="ko-KR" altLang="en-US" b="1" dirty="0">
              <a:latin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619468" y="5143940"/>
            <a:ext cx="16826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Micro Service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89" name="꺾인 연결선 88"/>
          <p:cNvCxnSpPr>
            <a:stCxn id="119" idx="1"/>
          </p:cNvCxnSpPr>
          <p:nvPr/>
        </p:nvCxnSpPr>
        <p:spPr>
          <a:xfrm rot="10800000" flipV="1">
            <a:off x="931993" y="5310395"/>
            <a:ext cx="184570" cy="759224"/>
          </a:xfrm>
          <a:prstGeom prst="bentConnector2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219114" y="6069619"/>
            <a:ext cx="1425758" cy="743351"/>
            <a:chOff x="219114" y="6069619"/>
            <a:chExt cx="1425758" cy="743351"/>
          </a:xfrm>
        </p:grpSpPr>
        <p:sp>
          <p:nvSpPr>
            <p:cNvPr id="92" name="모서리가 둥근 직사각형 91"/>
            <p:cNvSpPr/>
            <p:nvPr/>
          </p:nvSpPr>
          <p:spPr>
            <a:xfrm>
              <a:off x="219114" y="6069619"/>
              <a:ext cx="1425758" cy="7200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54" y="6111720"/>
              <a:ext cx="694604" cy="52140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90709" y="6551360"/>
              <a:ext cx="9096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/>
                <a:t>Mongo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DB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7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4491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1-3.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소개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차별성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154" y="928948"/>
            <a:ext cx="11389839" cy="349985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소수의 인원만 사용하던 고급 기술을 대중화 하여 생활 속에서 누구나 쉽고 편하게 사용</a:t>
            </a:r>
            <a:endParaRPr lang="en-US" altLang="ko-KR" sz="1700" dirty="0">
              <a:solidFill>
                <a:schemeClr val="tx1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27" y="1215431"/>
            <a:ext cx="12192000" cy="53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5543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2.1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나만의 비서 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21169" y="1222444"/>
            <a:ext cx="7712882" cy="3562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700" dirty="0" smtClean="0">
                <a:latin typeface="+mn-ea"/>
                <a:ea typeface="+mn-ea"/>
                <a:cs typeface="Tahoma" panose="020B0604030504040204" pitchFamily="34" charset="0"/>
              </a:rPr>
              <a:t>STT, TTS </a:t>
            </a:r>
            <a:r>
              <a:rPr lang="ko-KR" altLang="en-US" sz="1700" dirty="0" smtClean="0">
                <a:latin typeface="+mn-ea"/>
                <a:ea typeface="+mn-ea"/>
                <a:cs typeface="Tahoma" panose="020B0604030504040204" pitchFamily="34" charset="0"/>
              </a:rPr>
              <a:t>기능을 활용하여 음성</a:t>
            </a:r>
            <a:r>
              <a:rPr lang="en-US" altLang="ko-KR" sz="1700" dirty="0">
                <a:latin typeface="+mn-ea"/>
                <a:ea typeface="+mn-ea"/>
                <a:cs typeface="Tahoma" panose="020B0604030504040204" pitchFamily="34" charset="0"/>
              </a:rPr>
              <a:t> </a:t>
            </a:r>
            <a:r>
              <a:rPr lang="ko-KR" altLang="en-US" sz="1700" dirty="0" smtClean="0">
                <a:latin typeface="+mn-ea"/>
                <a:ea typeface="+mn-ea"/>
                <a:cs typeface="Tahoma" panose="020B0604030504040204" pitchFamily="34" charset="0"/>
              </a:rPr>
              <a:t>인식 및 출력 가능</a:t>
            </a:r>
            <a:endParaRPr lang="ko-KR" altLang="en-US" sz="1700" dirty="0">
              <a:latin typeface="+mn-ea"/>
              <a:ea typeface="+mn-ea"/>
              <a:cs typeface="Tahoma" panose="020B0604030504040204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2" y="1376857"/>
            <a:ext cx="3857083" cy="5480273"/>
          </a:xfrm>
          <a:prstGeom prst="rect">
            <a:avLst/>
          </a:prstGeom>
        </p:spPr>
      </p:pic>
      <p:sp>
        <p:nvSpPr>
          <p:cNvPr id="15" name="순서도: 처리 14"/>
          <p:cNvSpPr/>
          <p:nvPr/>
        </p:nvSpPr>
        <p:spPr>
          <a:xfrm>
            <a:off x="1751029" y="2365214"/>
            <a:ext cx="2037495" cy="378575"/>
          </a:xfrm>
          <a:prstGeom prst="flowChartProcess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ln w="381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212364" y="2168946"/>
            <a:ext cx="12241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198" y="2512030"/>
            <a:ext cx="70199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4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4806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2.2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길 안내 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06" y="1376863"/>
            <a:ext cx="3857083" cy="54802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36" y="1850755"/>
            <a:ext cx="6600602" cy="4494661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4212378" y="2168952"/>
            <a:ext cx="12241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79821" y="941176"/>
            <a:ext cx="8913442" cy="648072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순서도: 처리 17"/>
          <p:cNvSpPr/>
          <p:nvPr/>
        </p:nvSpPr>
        <p:spPr>
          <a:xfrm>
            <a:off x="1795339" y="2731160"/>
            <a:ext cx="864096" cy="1080120"/>
          </a:xfrm>
          <a:prstGeom prst="flowChartProcess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ln w="381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21169" y="1222444"/>
            <a:ext cx="7712882" cy="3562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사용자가 원하는 정보를 포함하여 제공</a:t>
            </a:r>
            <a:r>
              <a:rPr lang="en-US" altLang="ko-KR" sz="1700" dirty="0">
                <a:latin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목적에 맞는 좋은 길 찾기</a:t>
            </a:r>
          </a:p>
        </p:txBody>
      </p:sp>
    </p:spTree>
    <p:extLst>
      <p:ext uri="{BB962C8B-B14F-4D97-AF65-F5344CB8AC3E}">
        <p14:creationId xmlns:p14="http://schemas.microsoft.com/office/powerpoint/2010/main" val="167634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4806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2.3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길 안내 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2" y="1376860"/>
            <a:ext cx="3857083" cy="5480273"/>
          </a:xfrm>
          <a:prstGeom prst="rect">
            <a:avLst/>
          </a:prstGeom>
        </p:spPr>
      </p:pic>
      <p:sp>
        <p:nvSpPr>
          <p:cNvPr id="19" name="순서도: 처리 18"/>
          <p:cNvSpPr/>
          <p:nvPr/>
        </p:nvSpPr>
        <p:spPr>
          <a:xfrm>
            <a:off x="1823037" y="3897141"/>
            <a:ext cx="864096" cy="981927"/>
          </a:xfrm>
          <a:prstGeom prst="flowChartProcess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ln w="381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212364" y="2168949"/>
            <a:ext cx="12241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43" y="2564728"/>
            <a:ext cx="7019925" cy="302615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82813" y="5769349"/>
            <a:ext cx="2562936" cy="400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졸음 운전 방지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20040" y="5769349"/>
            <a:ext cx="2562936" cy="400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기상 변화 탐지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21169" y="1222444"/>
            <a:ext cx="7712882" cy="3562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안전 운전에 도움을 주는 기능 제공</a:t>
            </a:r>
          </a:p>
        </p:txBody>
      </p:sp>
    </p:spTree>
    <p:extLst>
      <p:ext uri="{BB962C8B-B14F-4D97-AF65-F5344CB8AC3E}">
        <p14:creationId xmlns:p14="http://schemas.microsoft.com/office/powerpoint/2010/main" val="277663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5801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2.4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에코 드라이브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19269" y="5760788"/>
            <a:ext cx="5530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연간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28,500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원 비용 감소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1" y="1376863"/>
            <a:ext cx="3857083" cy="5480273"/>
          </a:xfrm>
          <a:prstGeom prst="rect">
            <a:avLst/>
          </a:prstGeom>
        </p:spPr>
      </p:pic>
      <p:sp>
        <p:nvSpPr>
          <p:cNvPr id="17" name="순서도: 처리 16"/>
          <p:cNvSpPr/>
          <p:nvPr/>
        </p:nvSpPr>
        <p:spPr>
          <a:xfrm>
            <a:off x="2876238" y="3897144"/>
            <a:ext cx="864096" cy="981927"/>
          </a:xfrm>
          <a:prstGeom prst="flowChartProcess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ln w="381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4212363" y="2168952"/>
            <a:ext cx="12241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472" y="2476435"/>
            <a:ext cx="7010400" cy="3295650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>
            <a:off x="6837533" y="5951836"/>
            <a:ext cx="471958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738253" y="5769349"/>
            <a:ext cx="1925572" cy="400110"/>
          </a:xfrm>
          <a:prstGeom prst="rect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맑은 고딕" pitchFamily="50" charset="-127"/>
                <a:ea typeface="맑은 고딕" pitchFamily="50" charset="-127"/>
              </a:rPr>
              <a:t>공회전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최소화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21169" y="1222444"/>
            <a:ext cx="7712882" cy="3562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운전 패턴에 따른 </a:t>
            </a:r>
            <a:r>
              <a:rPr lang="ko-KR" altLang="en-US" sz="1700" dirty="0" err="1">
                <a:latin typeface="Tahoma" panose="020B0604030504040204" pitchFamily="34" charset="0"/>
                <a:cs typeface="Tahoma" panose="020B0604030504040204" pitchFamily="34" charset="0"/>
              </a:rPr>
              <a:t>유류비</a:t>
            </a:r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 절감 기능 환경문제 개선에 기여</a:t>
            </a:r>
          </a:p>
        </p:txBody>
      </p:sp>
    </p:spTree>
    <p:extLst>
      <p:ext uri="{BB962C8B-B14F-4D97-AF65-F5344CB8AC3E}">
        <p14:creationId xmlns:p14="http://schemas.microsoft.com/office/powerpoint/2010/main" val="211579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1" y="0"/>
            <a:ext cx="7124130" cy="6858000"/>
          </a:xfrm>
          <a:prstGeom prst="parallelogram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2534468" cy="685800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00645" y="1699485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70165" y="1823768"/>
            <a:ext cx="60960" cy="6096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8" name="직사각형 17"/>
          <p:cNvSpPr/>
          <p:nvPr/>
        </p:nvSpPr>
        <p:spPr>
          <a:xfrm>
            <a:off x="9866948" y="1823768"/>
            <a:ext cx="60960" cy="6096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9" name="TextBox 28"/>
          <p:cNvSpPr txBox="1"/>
          <p:nvPr/>
        </p:nvSpPr>
        <p:spPr>
          <a:xfrm>
            <a:off x="7700645" y="338314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670165" y="3507426"/>
            <a:ext cx="60960" cy="6096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5" name="TextBox 34"/>
          <p:cNvSpPr txBox="1"/>
          <p:nvPr/>
        </p:nvSpPr>
        <p:spPr>
          <a:xfrm>
            <a:off x="9897428" y="3383143"/>
            <a:ext cx="1176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866948" y="3507426"/>
            <a:ext cx="60960" cy="6096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8" name="TextBox 27"/>
          <p:cNvSpPr txBox="1"/>
          <p:nvPr/>
        </p:nvSpPr>
        <p:spPr>
          <a:xfrm>
            <a:off x="9887268" y="1699485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7386" y="578615"/>
            <a:ext cx="37527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Contents</a:t>
            </a:r>
            <a:endParaRPr lang="ko-KR" altLang="en-US" sz="6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65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5801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2.4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에코 드라이브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521" y="1643287"/>
            <a:ext cx="6297425" cy="47879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3678" y="941175"/>
            <a:ext cx="8913442" cy="648072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1" y="1376863"/>
            <a:ext cx="3857083" cy="5480273"/>
          </a:xfrm>
          <a:prstGeom prst="rect">
            <a:avLst/>
          </a:prstGeom>
        </p:spPr>
      </p:pic>
      <p:sp>
        <p:nvSpPr>
          <p:cNvPr id="17" name="순서도: 처리 16"/>
          <p:cNvSpPr/>
          <p:nvPr/>
        </p:nvSpPr>
        <p:spPr>
          <a:xfrm>
            <a:off x="2876238" y="3897144"/>
            <a:ext cx="864096" cy="981927"/>
          </a:xfrm>
          <a:prstGeom prst="flowChartProcess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ln w="381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21169" y="1222444"/>
            <a:ext cx="7712882" cy="3562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연 최대 </a:t>
            </a:r>
            <a:r>
              <a:rPr lang="en-US" altLang="ko-KR" sz="1700" dirty="0">
                <a:latin typeface="Tahoma" panose="020B0604030504040204" pitchFamily="34" charset="0"/>
                <a:cs typeface="Tahoma" panose="020B0604030504040204" pitchFamily="34" charset="0"/>
              </a:rPr>
              <a:t>580,350</a:t>
            </a:r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원 </a:t>
            </a:r>
            <a:r>
              <a:rPr lang="ko-KR" altLang="en-US" sz="1700" dirty="0" err="1">
                <a:latin typeface="Tahoma" panose="020B0604030504040204" pitchFamily="34" charset="0"/>
                <a:cs typeface="Tahoma" panose="020B0604030504040204" pitchFamily="34" charset="0"/>
              </a:rPr>
              <a:t>유류비</a:t>
            </a:r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 절감 목표</a:t>
            </a:r>
            <a:r>
              <a:rPr lang="en-US" altLang="ko-KR" sz="1700" dirty="0">
                <a:latin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향후 기능 추가</a:t>
            </a:r>
          </a:p>
        </p:txBody>
      </p:sp>
    </p:spTree>
    <p:extLst>
      <p:ext uri="{BB962C8B-B14F-4D97-AF65-F5344CB8AC3E}">
        <p14:creationId xmlns:p14="http://schemas.microsoft.com/office/powerpoint/2010/main" val="364881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1" y="1376863"/>
            <a:ext cx="3857083" cy="5480273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5690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2.5 </a:t>
            </a:r>
            <a:r>
              <a:rPr lang="ko-KR" altLang="en-US" sz="3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커스터마이징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1837682" y="5003448"/>
            <a:ext cx="864096" cy="981927"/>
          </a:xfrm>
          <a:prstGeom prst="flowChartProcess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ln w="381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226217" y="2168951"/>
            <a:ext cx="12241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824" y="2402969"/>
            <a:ext cx="7200003" cy="351039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3660" y="941175"/>
            <a:ext cx="8913442" cy="648072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21169" y="1222444"/>
            <a:ext cx="7712882" cy="3562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사용자 필요 기능 </a:t>
            </a:r>
            <a:r>
              <a:rPr lang="ko-KR" altLang="en-US" sz="1700" dirty="0" err="1">
                <a:latin typeface="Tahoma" panose="020B0604030504040204" pitchFamily="34" charset="0"/>
                <a:cs typeface="Tahoma" panose="020B0604030504040204" pitchFamily="34" charset="0"/>
              </a:rPr>
              <a:t>커스터마이징</a:t>
            </a:r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 가능</a:t>
            </a:r>
          </a:p>
        </p:txBody>
      </p:sp>
    </p:spTree>
    <p:extLst>
      <p:ext uri="{BB962C8B-B14F-4D97-AF65-F5344CB8AC3E}">
        <p14:creationId xmlns:p14="http://schemas.microsoft.com/office/powerpoint/2010/main" val="126372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6059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2.6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물류특화서비스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166" y="4166720"/>
            <a:ext cx="6468341" cy="27882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417" y="1206192"/>
            <a:ext cx="6277841" cy="3065318"/>
          </a:xfrm>
          <a:prstGeom prst="rect">
            <a:avLst/>
          </a:prstGeom>
        </p:spPr>
      </p:pic>
      <p:sp>
        <p:nvSpPr>
          <p:cNvPr id="13" name="순서도: 처리 12"/>
          <p:cNvSpPr/>
          <p:nvPr/>
        </p:nvSpPr>
        <p:spPr>
          <a:xfrm>
            <a:off x="4722411" y="2240963"/>
            <a:ext cx="1391636" cy="1581404"/>
          </a:xfrm>
          <a:prstGeom prst="flowChartProcess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ln w="381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870952" y="3523252"/>
            <a:ext cx="0" cy="864096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53883" y="927324"/>
            <a:ext cx="8913442" cy="648072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1195" y="1134022"/>
            <a:ext cx="3674282" cy="3562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업체 특성을 고려한 특화 서비스 제공</a:t>
            </a:r>
          </a:p>
        </p:txBody>
      </p:sp>
    </p:spTree>
    <p:extLst>
      <p:ext uri="{BB962C8B-B14F-4D97-AF65-F5344CB8AC3E}">
        <p14:creationId xmlns:p14="http://schemas.microsoft.com/office/powerpoint/2010/main" val="271402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21505" y="252599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비즈니스 모델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544" y="4042166"/>
            <a:ext cx="1491958" cy="149195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3" t="9451" r="25921" b="2853"/>
          <a:stretch/>
        </p:blipFill>
        <p:spPr>
          <a:xfrm>
            <a:off x="8477468" y="2293764"/>
            <a:ext cx="1722988" cy="15141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96" y="2306464"/>
            <a:ext cx="2708920" cy="2708920"/>
          </a:xfrm>
          <a:prstGeom prst="rect">
            <a:avLst/>
          </a:prstGeom>
        </p:spPr>
      </p:pic>
      <p:cxnSp>
        <p:nvCxnSpPr>
          <p:cNvPr id="33" name="직선 화살표 연결선 32"/>
          <p:cNvCxnSpPr/>
          <p:nvPr/>
        </p:nvCxnSpPr>
        <p:spPr>
          <a:xfrm>
            <a:off x="5815784" y="3602608"/>
            <a:ext cx="12241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5830369" y="3962648"/>
            <a:ext cx="11375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815784" y="2681021"/>
            <a:ext cx="179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맑은 고딕" pitchFamily="50" charset="-127"/>
              </a:rPr>
              <a:t>운전자 패턴 분석</a:t>
            </a:r>
            <a:endParaRPr lang="en-US" altLang="ko-KR" sz="1600" b="1" dirty="0">
              <a:latin typeface="맑은 고딕" pitchFamily="50" charset="-127"/>
            </a:endParaRPr>
          </a:p>
          <a:p>
            <a:r>
              <a:rPr lang="en-US" altLang="ko-KR" sz="1600" b="1" dirty="0">
                <a:latin typeface="맑은 고딕" pitchFamily="50" charset="-127"/>
              </a:rPr>
              <a:t>DATA </a:t>
            </a:r>
            <a:r>
              <a:rPr lang="ko-KR" altLang="en-US" sz="1600" b="1" dirty="0">
                <a:latin typeface="맑은 고딕" pitchFamily="50" charset="-127"/>
              </a:rPr>
              <a:t>제공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846365" y="4294707"/>
            <a:ext cx="179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서비스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사용료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年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15,000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원</a:t>
            </a:r>
            <a:endParaRPr lang="ko-KR" altLang="en-US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097" y="2594496"/>
            <a:ext cx="826268" cy="82626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37" y="4158807"/>
            <a:ext cx="856577" cy="85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7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21505" y="252599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비즈니스 모델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950" y="2738512"/>
            <a:ext cx="2725646" cy="57828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6" r="462" b="26495"/>
          <a:stretch/>
        </p:blipFill>
        <p:spPr>
          <a:xfrm>
            <a:off x="7675540" y="4111947"/>
            <a:ext cx="2923056" cy="71479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96" y="2306464"/>
            <a:ext cx="2708920" cy="2708920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5815784" y="3602608"/>
            <a:ext cx="12241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5830369" y="3962648"/>
            <a:ext cx="11375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815784" y="4294707"/>
            <a:ext cx="179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서비스 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사용료</a:t>
            </a:r>
            <a:endParaRPr lang="en-US" altLang="ko-KR" sz="1600" b="1" dirty="0" smtClean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月 </a:t>
            </a:r>
            <a:r>
              <a:rPr lang="en-US" altLang="ko-KR" sz="1600" b="1" dirty="0" smtClean="0">
                <a:latin typeface="맑은 고딕" pitchFamily="50" charset="-127"/>
                <a:ea typeface="맑은 고딕" pitchFamily="50" charset="-127"/>
              </a:rPr>
              <a:t>3,000</a:t>
            </a:r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원</a:t>
            </a:r>
            <a:endParaRPr lang="ko-KR" altLang="en-US" sz="1600" b="1" dirty="0" smtClean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097" y="2594496"/>
            <a:ext cx="826268" cy="82626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37" y="4158807"/>
            <a:ext cx="856577" cy="85657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830369" y="2681021"/>
            <a:ext cx="179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itchFamily="50" charset="-127"/>
              </a:rPr>
              <a:t>운송 특화</a:t>
            </a:r>
            <a:endParaRPr lang="en-US" altLang="ko-KR" sz="1600" b="1" dirty="0" smtClean="0">
              <a:latin typeface="맑은 고딕" pitchFamily="50" charset="-127"/>
            </a:endParaRPr>
          </a:p>
          <a:p>
            <a:r>
              <a:rPr lang="ko-KR" altLang="en-US" sz="1600" b="1" dirty="0" smtClean="0">
                <a:latin typeface="맑은 고딕" pitchFamily="50" charset="-127"/>
              </a:rPr>
              <a:t>앱 서비스</a:t>
            </a:r>
            <a:endParaRPr lang="ko-KR" altLang="en-US" sz="1600" b="1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76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21505" y="252599"/>
            <a:ext cx="1401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DBL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94580" y="1550711"/>
            <a:ext cx="10019913" cy="4798424"/>
            <a:chOff x="1094580" y="1753911"/>
            <a:chExt cx="10019913" cy="4798424"/>
          </a:xfrm>
        </p:grpSpPr>
        <p:sp>
          <p:nvSpPr>
            <p:cNvPr id="11" name="직사각형 10"/>
            <p:cNvSpPr/>
            <p:nvPr/>
          </p:nvSpPr>
          <p:spPr>
            <a:xfrm>
              <a:off x="2119583" y="2300280"/>
              <a:ext cx="8280920" cy="286334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000" rIns="0" rtlCol="0" anchor="ctr"/>
            <a:lstStyle/>
            <a:p>
              <a:pPr marL="85725" latinLnBrk="0">
                <a:spcAft>
                  <a:spcPts val="600"/>
                </a:spcAft>
                <a:defRPr/>
              </a:pPr>
              <a:endParaRPr lang="ko-KR" altLang="en-US" sz="3600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19583" y="5245456"/>
              <a:ext cx="8280920" cy="12791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000" rIns="0" rtlCol="0" anchor="ctr"/>
            <a:lstStyle/>
            <a:p>
              <a:pPr marL="85725" latinLnBrk="0">
                <a:spcAft>
                  <a:spcPts val="600"/>
                </a:spcAft>
                <a:defRPr/>
              </a:pPr>
              <a:endParaRPr lang="ko-KR" altLang="en-US" sz="3600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8667" y="5538417"/>
              <a:ext cx="2005566" cy="57828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56" r="462" b="26495"/>
            <a:stretch/>
          </p:blipFill>
          <p:spPr>
            <a:xfrm>
              <a:off x="8588735" y="5482942"/>
              <a:ext cx="2396257" cy="633761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366" y="5263941"/>
              <a:ext cx="1301576" cy="1168887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53" t="9451" r="25921" b="2853"/>
            <a:stretch/>
          </p:blipFill>
          <p:spPr>
            <a:xfrm>
              <a:off x="4723635" y="5348698"/>
              <a:ext cx="1346944" cy="108004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553958" y="3415071"/>
              <a:ext cx="771611" cy="6337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rtlCol="0" anchor="t" anchorCtr="0">
              <a:noAutofit/>
            </a:bodyPr>
            <a:lstStyle>
              <a:defPPr>
                <a:defRPr lang="ko-KR"/>
              </a:defPPr>
              <a:lvl1pPr latinLnBrk="0">
                <a:lnSpc>
                  <a:spcPct val="120000"/>
                </a:lnSpc>
                <a:spcAft>
                  <a:spcPts val="0"/>
                </a:spcAft>
                <a:defRPr kumimoji="0" sz="1500" b="1">
                  <a:solidFill>
                    <a:prstClr val="black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ko-KR" sz="3600" dirty="0">
                  <a:latin typeface="Tahoma" panose="020B0604030504040204" pitchFamily="34" charset="0"/>
                  <a:cs typeface="Tahoma" panose="020B0604030504040204" pitchFamily="34" charset="0"/>
                </a:rPr>
                <a:t>SV</a:t>
              </a:r>
              <a:endParaRPr lang="ko-KR" altLang="en-US" sz="36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53958" y="5554951"/>
              <a:ext cx="771611" cy="6337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rtlCol="0" anchor="t" anchorCtr="0">
              <a:noAutofit/>
            </a:bodyPr>
            <a:lstStyle>
              <a:defPPr>
                <a:defRPr lang="ko-KR"/>
              </a:defPPr>
              <a:lvl1pPr latinLnBrk="0">
                <a:lnSpc>
                  <a:spcPct val="120000"/>
                </a:lnSpc>
                <a:spcAft>
                  <a:spcPts val="0"/>
                </a:spcAft>
                <a:defRPr kumimoji="0" sz="1500" b="1">
                  <a:solidFill>
                    <a:prstClr val="black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ko-KR" sz="3600" dirty="0">
                  <a:latin typeface="Tahoma" panose="020B0604030504040204" pitchFamily="34" charset="0"/>
                  <a:cs typeface="Tahoma" panose="020B0604030504040204" pitchFamily="34" charset="0"/>
                </a:rPr>
                <a:t>EV</a:t>
              </a:r>
              <a:endParaRPr lang="ko-KR" altLang="en-US" sz="36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77881" y="1753911"/>
              <a:ext cx="1053309" cy="6337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rtlCol="0" anchor="t" anchorCtr="0">
              <a:noAutofit/>
            </a:bodyPr>
            <a:lstStyle>
              <a:defPPr>
                <a:defRPr lang="ko-KR"/>
              </a:defPPr>
              <a:lvl1pPr latinLnBrk="0">
                <a:lnSpc>
                  <a:spcPct val="120000"/>
                </a:lnSpc>
                <a:spcAft>
                  <a:spcPts val="0"/>
                </a:spcAft>
                <a:defRPr kumimoji="0" sz="1500" b="1">
                  <a:solidFill>
                    <a:prstClr val="black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en-US" altLang="ko-KR" sz="3600" dirty="0">
                  <a:latin typeface="Tahoma" panose="020B0604030504040204" pitchFamily="34" charset="0"/>
                  <a:cs typeface="Tahoma" panose="020B0604030504040204" pitchFamily="34" charset="0"/>
                </a:rPr>
                <a:t>DBL</a:t>
              </a:r>
              <a:endParaRPr lang="ko-KR" altLang="en-US" sz="36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5592" y="2444295"/>
              <a:ext cx="1555200" cy="157995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271" y="2689295"/>
              <a:ext cx="1555200" cy="155520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94" t="28738" r="26375" b="27556"/>
            <a:stretch/>
          </p:blipFill>
          <p:spPr>
            <a:xfrm>
              <a:off x="9111735" y="2976061"/>
              <a:ext cx="1138251" cy="1027202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9104" y="2948352"/>
              <a:ext cx="999785" cy="999785"/>
            </a:xfrm>
            <a:prstGeom prst="rect">
              <a:avLst/>
            </a:prstGeom>
          </p:spPr>
        </p:pic>
        <p:sp>
          <p:nvSpPr>
            <p:cNvPr id="26" name="순서도: 대체 처리 25"/>
            <p:cNvSpPr>
              <a:spLocks noChangeAspect="1"/>
            </p:cNvSpPr>
            <p:nvPr/>
          </p:nvSpPr>
          <p:spPr>
            <a:xfrm>
              <a:off x="4517055" y="4028471"/>
              <a:ext cx="1861770" cy="1080120"/>
            </a:xfrm>
            <a:prstGeom prst="flowChartAlternateProcess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사용자 편의</a:t>
              </a:r>
              <a:endParaRPr lang="en-US" altLang="ko-KR" sz="20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제공</a:t>
              </a:r>
              <a:endParaRPr lang="en-US" altLang="ko-KR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순서도: 대체 처리 26"/>
            <p:cNvSpPr>
              <a:spLocks noChangeAspect="1"/>
            </p:cNvSpPr>
            <p:nvPr/>
          </p:nvSpPr>
          <p:spPr>
            <a:xfrm>
              <a:off x="6563473" y="4028471"/>
              <a:ext cx="1861770" cy="1080120"/>
            </a:xfrm>
            <a:prstGeom prst="flowChartAlternateProcess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파트너 社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/>
              </a:r>
              <a:br>
                <a:rPr lang="en-US" altLang="ko-KR" sz="2000" b="1" dirty="0">
                  <a:solidFill>
                    <a:schemeClr val="tx1"/>
                  </a:solidFill>
                </a:rPr>
              </a:br>
              <a:r>
                <a:rPr lang="ko-KR" altLang="en-US" sz="2000" b="1">
                  <a:solidFill>
                    <a:schemeClr val="tx1"/>
                  </a:solidFill>
                </a:rPr>
                <a:t>동반성장</a:t>
              </a:r>
              <a:endParaRPr lang="en-US" altLang="ko-KR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순서도: 대체 처리 27"/>
            <p:cNvSpPr>
              <a:spLocks noChangeAspect="1"/>
            </p:cNvSpPr>
            <p:nvPr/>
          </p:nvSpPr>
          <p:spPr>
            <a:xfrm>
              <a:off x="8631949" y="4028471"/>
              <a:ext cx="1861770" cy="1080120"/>
            </a:xfrm>
            <a:prstGeom prst="flowChartAlternateProcess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친환경 운전</a:t>
              </a:r>
              <a:r>
                <a:rPr lang="en-US" altLang="ko-KR" sz="2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/>
              </a:r>
              <a:br>
                <a:rPr lang="en-US" altLang="ko-KR" sz="2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ko-KR" altLang="en-US" sz="2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환경 보호</a:t>
              </a:r>
              <a:endParaRPr lang="en-US" altLang="ko-KR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순서도: 대체 처리 28"/>
            <p:cNvSpPr>
              <a:spLocks noChangeAspect="1"/>
            </p:cNvSpPr>
            <p:nvPr/>
          </p:nvSpPr>
          <p:spPr>
            <a:xfrm>
              <a:off x="2511269" y="4008715"/>
              <a:ext cx="1861770" cy="1080120"/>
            </a:xfrm>
            <a:prstGeom prst="flowChartAlternateProcess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교통 사고</a:t>
              </a:r>
              <a:endParaRPr lang="en-US" altLang="ko-KR" sz="20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예방</a:t>
              </a:r>
              <a:endParaRPr lang="en-US" altLang="ko-KR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1094580" y="2516303"/>
              <a:ext cx="10019913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40005" dist="22860" dir="5400000" algn="ctr" rotWithShape="0">
                <a:schemeClr val="tx1">
                  <a:alpha val="35000"/>
                </a:scheme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1094580" y="6552335"/>
              <a:ext cx="10019913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40005" dist="22860" dir="5400000" algn="ctr" rotWithShape="0">
                <a:schemeClr val="tx1">
                  <a:alpha val="35000"/>
                </a:scheme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78154" y="928948"/>
            <a:ext cx="11389839" cy="349985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경제적 가치 뿐만 아니라 사회적 가치를 추구하여 기업과 사회가 함께 성장</a:t>
            </a:r>
            <a:endParaRPr lang="ko-KR" altLang="en-US" sz="1700" dirty="0">
              <a:solidFill>
                <a:schemeClr val="tx1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7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72" y="0"/>
            <a:ext cx="10277474" cy="6858000"/>
          </a:xfrm>
          <a:prstGeom prst="rect">
            <a:avLst/>
          </a:prstGeom>
        </p:spPr>
      </p:pic>
      <p:sp>
        <p:nvSpPr>
          <p:cNvPr id="2" name="평행 사변형 1"/>
          <p:cNvSpPr/>
          <p:nvPr/>
        </p:nvSpPr>
        <p:spPr>
          <a:xfrm>
            <a:off x="1" y="0"/>
            <a:ext cx="4368799" cy="6858000"/>
          </a:xfrm>
          <a:prstGeom prst="parallelogram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2534468" cy="685800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7386" y="578615"/>
            <a:ext cx="25699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5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18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160537" y="1531065"/>
            <a:ext cx="7884012" cy="4504444"/>
            <a:chOff x="2063552" y="1129278"/>
            <a:chExt cx="7884012" cy="4504444"/>
          </a:xfrm>
        </p:grpSpPr>
        <p:sp>
          <p:nvSpPr>
            <p:cNvPr id="12" name="TextBox 11"/>
            <p:cNvSpPr txBox="1"/>
            <p:nvPr/>
          </p:nvSpPr>
          <p:spPr>
            <a:xfrm>
              <a:off x="2063552" y="5016383"/>
              <a:ext cx="2694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DT</a:t>
              </a:r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의 생활화 그 이상</a:t>
              </a:r>
              <a:r>
                <a:rPr lang="en-US" altLang="ko-KR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,</a:t>
              </a:r>
              <a:endParaRPr lang="ko-KR" alt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7755" y="4474263"/>
              <a:ext cx="1238657" cy="929677"/>
            </a:xfrm>
            <a:prstGeom prst="rect">
              <a:avLst/>
            </a:prstGeom>
          </p:spPr>
        </p:pic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7721844" y="4317462"/>
              <a:ext cx="1271614" cy="1271614"/>
            </a:xfrm>
            <a:prstGeom prst="ellipse">
              <a:avLst/>
            </a:prstGeom>
            <a:noFill/>
            <a:ln>
              <a:solidFill>
                <a:srgbClr val="BF2323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6240016" y="4362108"/>
              <a:ext cx="1271614" cy="127161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9517" y="4610109"/>
              <a:ext cx="917459" cy="793830"/>
            </a:xfrm>
            <a:prstGeom prst="rect">
              <a:avLst/>
            </a:prstGeom>
          </p:spPr>
        </p:pic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4758188" y="4343405"/>
              <a:ext cx="1271614" cy="1271614"/>
            </a:xfrm>
            <a:prstGeom prst="ellipse">
              <a:avLst/>
            </a:prstGeom>
            <a:noFill/>
            <a:ln>
              <a:solidFill>
                <a:srgbClr val="BF2323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772" y="4386325"/>
              <a:ext cx="864914" cy="87867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192344" y="4285545"/>
              <a:ext cx="7552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…</a:t>
              </a:r>
              <a:endPara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C4B33DA-F877-4A6F-9FCC-213F0DC7F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3420" y="1129278"/>
              <a:ext cx="4985160" cy="288505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721505" y="252599"/>
            <a:ext cx="2949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Next Value Up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39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0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889084" y="2821443"/>
            <a:ext cx="4541039" cy="1015663"/>
            <a:chOff x="3853512" y="2821443"/>
            <a:chExt cx="4541039" cy="1015663"/>
          </a:xfrm>
        </p:grpSpPr>
        <p:sp>
          <p:nvSpPr>
            <p:cNvPr id="6" name="직각 삼각형 5"/>
            <p:cNvSpPr/>
            <p:nvPr/>
          </p:nvSpPr>
          <p:spPr>
            <a:xfrm rot="5400000">
              <a:off x="3853512" y="2821443"/>
              <a:ext cx="325544" cy="325544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D30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8069007" y="3458326"/>
              <a:ext cx="325544" cy="325544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D30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70965" y="2821443"/>
              <a:ext cx="216116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Q &amp; A</a:t>
              </a:r>
              <a:endParaRPr lang="ko-KR" altLang="en-US" sz="6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80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21505" y="252599"/>
            <a:ext cx="3660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Micro Service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소개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990217" y="535426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Back - UP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232" y="2989542"/>
            <a:ext cx="3450149" cy="2452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83" y="1657350"/>
            <a:ext cx="3450149" cy="3784709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6029325" y="1000125"/>
            <a:ext cx="0" cy="5472113"/>
          </a:xfrm>
          <a:prstGeom prst="line">
            <a:avLst/>
          </a:prstGeom>
          <a:ln>
            <a:solidFill>
              <a:srgbClr val="9F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65721" y="5949018"/>
            <a:ext cx="2932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Virtual </a:t>
            </a:r>
            <a:r>
              <a:rPr lang="en-US" altLang="ko-KR" sz="2800" b="1" dirty="0" smtClean="0"/>
              <a:t>Machine </a:t>
            </a:r>
            <a:endParaRPr lang="ko-KR" alt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681869" y="5949018"/>
            <a:ext cx="2932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Docker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11411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1" y="0"/>
            <a:ext cx="4368799" cy="6858000"/>
          </a:xfrm>
          <a:prstGeom prst="parallelogram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2534468" cy="685800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7386" y="578615"/>
            <a:ext cx="31277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5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40918" y="1440389"/>
            <a:ext cx="1491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R&amp;R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40918" y="2813847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문제 인식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40918" y="4187305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기술 소개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40918" y="5560763"/>
            <a:ext cx="260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소개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543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21505" y="252599"/>
            <a:ext cx="4139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Micro Service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의 장점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395905" y="1507183"/>
            <a:ext cx="1692871" cy="1687940"/>
          </a:xfrm>
          <a:prstGeom prst="ellipse">
            <a:avLst/>
          </a:prstGeom>
          <a:noFill/>
          <a:ln w="38100">
            <a:solidFill>
              <a:srgbClr val="DF4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>
              <a:lnSpc>
                <a:spcPct val="1000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715895" y="1478821"/>
            <a:ext cx="1691854" cy="168794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>
              <a:lnSpc>
                <a:spcPct val="1000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24" name="Right Arrow 37"/>
          <p:cNvSpPr/>
          <p:nvPr/>
        </p:nvSpPr>
        <p:spPr>
          <a:xfrm>
            <a:off x="5628403" y="2181855"/>
            <a:ext cx="629750" cy="41808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581" tIns="25791" rIns="51581" bIns="25791" rtlCol="0" anchor="ctr"/>
          <a:lstStyle/>
          <a:p>
            <a:pPr algn="ctr">
              <a:lnSpc>
                <a:spcPct val="100000"/>
              </a:lnSpc>
            </a:pPr>
            <a:endParaRPr lang="en-US" sz="14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6706" y="3305859"/>
            <a:ext cx="3271268" cy="658167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7"/>
              </a:spcBef>
              <a:spcAft>
                <a:spcPts val="677"/>
              </a:spcAft>
            </a:pPr>
            <a:r>
              <a:rPr lang="en-US" altLang="ko-KR" b="1" dirty="0" smtClean="0">
                <a:latin typeface="+mn-ea"/>
                <a:cs typeface="Tahoma" pitchFamily="34" charset="0"/>
              </a:rPr>
              <a:t>Container</a:t>
            </a:r>
            <a:r>
              <a:rPr lang="en-US" altLang="ko-KR" b="1" dirty="0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en-US" altLang="ko-KR" dirty="0">
                <a:latin typeface="+mn-ea"/>
                <a:ea typeface="+mn-ea"/>
                <a:cs typeface="Tahoma" pitchFamily="34" charset="0"/>
              </a:rPr>
              <a:t/>
            </a:r>
            <a:br>
              <a:rPr lang="en-US" altLang="ko-KR" dirty="0">
                <a:latin typeface="+mn-ea"/>
                <a:ea typeface="+mn-ea"/>
                <a:cs typeface="Tahoma" pitchFamily="34" charset="0"/>
              </a:rPr>
            </a:br>
            <a:r>
              <a:rPr lang="en-US" altLang="ko-KR" dirty="0" smtClean="0">
                <a:latin typeface="+mn-ea"/>
                <a:ea typeface="+mn-ea"/>
                <a:cs typeface="Tahoma" pitchFamily="34" charset="0"/>
              </a:rPr>
              <a:t>(Micro Service Architecture)</a:t>
            </a:r>
            <a:endParaRPr lang="ko-KR" altLang="en-US" dirty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12421" y="3304599"/>
            <a:ext cx="3298799" cy="658167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7"/>
              </a:spcBef>
              <a:spcAft>
                <a:spcPts val="677"/>
              </a:spcAft>
            </a:pPr>
            <a:r>
              <a:rPr lang="en-US" altLang="ko-KR" b="1" dirty="0" err="1" smtClean="0">
                <a:latin typeface="+mn-ea"/>
                <a:ea typeface="+mn-ea"/>
                <a:cs typeface="Tahoma" pitchFamily="34" charset="0"/>
              </a:rPr>
              <a:t>Virture</a:t>
            </a:r>
            <a:r>
              <a:rPr lang="en-US" altLang="ko-KR" b="1" dirty="0" smtClean="0">
                <a:latin typeface="+mn-ea"/>
                <a:ea typeface="+mn-ea"/>
                <a:cs typeface="Tahoma" pitchFamily="34" charset="0"/>
              </a:rPr>
              <a:t> Machine</a:t>
            </a:r>
            <a:r>
              <a:rPr lang="en-US" altLang="ko-KR" b="1" dirty="0">
                <a:latin typeface="+mn-ea"/>
                <a:ea typeface="+mn-ea"/>
                <a:cs typeface="Tahoma" pitchFamily="34" charset="0"/>
              </a:rPr>
              <a:t/>
            </a:r>
            <a:br>
              <a:rPr lang="en-US" altLang="ko-KR" b="1" dirty="0">
                <a:latin typeface="+mn-ea"/>
                <a:ea typeface="+mn-ea"/>
                <a:cs typeface="Tahoma" pitchFamily="34" charset="0"/>
              </a:rPr>
            </a:br>
            <a:r>
              <a:rPr lang="en-US" altLang="ko-KR" dirty="0">
                <a:latin typeface="+mn-ea"/>
                <a:cs typeface="Tahoma" pitchFamily="34" charset="0"/>
              </a:rPr>
              <a:t>(Monolithic Architecture)</a:t>
            </a:r>
            <a:endParaRPr lang="ko-KR" altLang="en-US" dirty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2362270" y="4724939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31" name="자유형 30"/>
          <p:cNvSpPr/>
          <p:nvPr/>
        </p:nvSpPr>
        <p:spPr>
          <a:xfrm>
            <a:off x="2362270" y="5127743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103" y="5527196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>
                <a:solidFill>
                  <a:srgbClr val="1C1624"/>
                </a:solidFill>
                <a:latin typeface="+mn-ea"/>
                <a:cs typeface="Tahoma" pitchFamily="34" charset="0"/>
              </a:rPr>
              <a:t>효율적인 </a:t>
            </a:r>
            <a:r>
              <a:rPr lang="ko-KR" altLang="en-US" sz="1600" b="1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자원 사용이 가능 </a:t>
            </a:r>
            <a:r>
              <a:rPr lang="en-US" altLang="ko-KR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(</a:t>
            </a:r>
            <a:r>
              <a:rPr lang="ko-KR" altLang="en-US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스케일 아웃</a:t>
            </a:r>
            <a:r>
              <a:rPr lang="en-US" altLang="ko-KR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)</a:t>
            </a:r>
            <a:endParaRPr lang="ko-KR" altLang="en-US" sz="1600" dirty="0" smtClean="0">
              <a:solidFill>
                <a:srgbClr val="1C1624"/>
              </a:solidFill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2366955" y="5527196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39685" y="4733971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ko-KR" sz="1600" b="1" dirty="0">
                <a:solidFill>
                  <a:srgbClr val="1C1624"/>
                </a:solidFill>
                <a:latin typeface="+mn-ea"/>
                <a:cs typeface="Tahoma" pitchFamily="34" charset="0"/>
              </a:rPr>
              <a:t> </a:t>
            </a:r>
            <a:r>
              <a:rPr lang="en-US" altLang="ko-KR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Load Balancer</a:t>
            </a:r>
            <a:r>
              <a:rPr lang="ko-KR" altLang="en-US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를</a:t>
            </a:r>
            <a:r>
              <a:rPr lang="en-US" altLang="ko-KR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 </a:t>
            </a:r>
            <a:r>
              <a:rPr lang="ko-KR" altLang="en-US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통한 </a:t>
            </a:r>
            <a:r>
              <a:rPr lang="ko-KR" altLang="en-US" sz="1600" b="1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서비스간의 부하 부산 </a:t>
            </a:r>
            <a:endParaRPr lang="ko-KR" altLang="en-US" sz="1600" b="1" dirty="0" smtClean="0">
              <a:solidFill>
                <a:srgbClr val="1C1624"/>
              </a:solidFill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990217" y="535426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Back - UP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95103" y="5143219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ko-KR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Container</a:t>
            </a:r>
            <a:r>
              <a:rPr lang="ko-KR" altLang="en-US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별로 각 기능에 용이한 환경 및 언어로 </a:t>
            </a:r>
            <a:r>
              <a:rPr lang="ko-KR" altLang="en-US" sz="1600" b="1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작업 가능</a:t>
            </a:r>
            <a:endParaRPr lang="ko-KR" altLang="en-US" sz="1600" b="1" dirty="0" smtClean="0">
              <a:solidFill>
                <a:srgbClr val="1C1624"/>
              </a:solidFill>
              <a:latin typeface="+mn-ea"/>
              <a:ea typeface="+mn-ea"/>
              <a:cs typeface="Tahom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6" t="19432" r="12095" b="6723"/>
          <a:stretch/>
        </p:blipFill>
        <p:spPr>
          <a:xfrm>
            <a:off x="7695084" y="2003677"/>
            <a:ext cx="1157969" cy="9041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58" y="1607319"/>
            <a:ext cx="1363123" cy="136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21505" y="252599"/>
            <a:ext cx="24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FaaS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의 장점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395905" y="1507183"/>
            <a:ext cx="1692871" cy="1687940"/>
          </a:xfrm>
          <a:prstGeom prst="ellipse">
            <a:avLst/>
          </a:prstGeom>
          <a:noFill/>
          <a:ln w="38100">
            <a:solidFill>
              <a:srgbClr val="DF4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>
              <a:lnSpc>
                <a:spcPct val="1000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715895" y="1478821"/>
            <a:ext cx="1691854" cy="168794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>
              <a:lnSpc>
                <a:spcPct val="1000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24" name="Right Arrow 37"/>
          <p:cNvSpPr/>
          <p:nvPr/>
        </p:nvSpPr>
        <p:spPr>
          <a:xfrm>
            <a:off x="5628403" y="2181855"/>
            <a:ext cx="629750" cy="41808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581" tIns="25791" rIns="51581" bIns="25791" rtlCol="0" anchor="ctr"/>
          <a:lstStyle/>
          <a:p>
            <a:pPr algn="ctr">
              <a:lnSpc>
                <a:spcPct val="100000"/>
              </a:lnSpc>
            </a:pPr>
            <a:endParaRPr lang="en-US" sz="14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6706" y="3305859"/>
            <a:ext cx="3271268" cy="658167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7"/>
              </a:spcBef>
              <a:spcAft>
                <a:spcPts val="677"/>
              </a:spcAft>
            </a:pPr>
            <a:r>
              <a:rPr lang="en-US" altLang="ko-KR" b="1" dirty="0" err="1">
                <a:latin typeface="+mn-ea"/>
                <a:ea typeface="+mn-ea"/>
                <a:cs typeface="Tahoma" pitchFamily="34" charset="0"/>
              </a:rPr>
              <a:t>Serverless</a:t>
            </a:r>
            <a:r>
              <a:rPr lang="en-US" altLang="ko-KR" b="1" dirty="0">
                <a:latin typeface="+mn-ea"/>
                <a:ea typeface="+mn-ea"/>
                <a:cs typeface="Tahoma" pitchFamily="34" charset="0"/>
              </a:rPr>
              <a:t> </a:t>
            </a:r>
            <a:r>
              <a:rPr lang="en-US" altLang="ko-KR" dirty="0">
                <a:latin typeface="+mn-ea"/>
                <a:ea typeface="+mn-ea"/>
                <a:cs typeface="Tahoma" pitchFamily="34" charset="0"/>
              </a:rPr>
              <a:t/>
            </a:r>
            <a:br>
              <a:rPr lang="en-US" altLang="ko-KR" dirty="0">
                <a:latin typeface="+mn-ea"/>
                <a:ea typeface="+mn-ea"/>
                <a:cs typeface="Tahoma" pitchFamily="34" charset="0"/>
              </a:rPr>
            </a:br>
            <a:r>
              <a:rPr lang="en-US" altLang="ko-KR" dirty="0">
                <a:latin typeface="+mn-ea"/>
                <a:ea typeface="+mn-ea"/>
                <a:cs typeface="Tahoma" pitchFamily="34" charset="0"/>
              </a:rPr>
              <a:t>(Function as a Services)</a:t>
            </a:r>
            <a:endParaRPr lang="ko-KR" altLang="en-US" dirty="0">
              <a:latin typeface="+mn-ea"/>
              <a:ea typeface="+mn-ea"/>
              <a:cs typeface="Tahoma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552" y="1828158"/>
            <a:ext cx="1094483" cy="109448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92" y="1669405"/>
            <a:ext cx="1857659" cy="123843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912421" y="3304004"/>
            <a:ext cx="3298799" cy="658167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7"/>
              </a:spcBef>
              <a:spcAft>
                <a:spcPts val="677"/>
              </a:spcAft>
            </a:pPr>
            <a:r>
              <a:rPr lang="en-US" altLang="ko-KR" b="1" dirty="0" smtClean="0">
                <a:latin typeface="+mn-ea"/>
                <a:ea typeface="+mn-ea"/>
                <a:cs typeface="Tahoma" pitchFamily="34" charset="0"/>
              </a:rPr>
              <a:t>Server</a:t>
            </a:r>
            <a:r>
              <a:rPr lang="en-US" altLang="ko-KR" dirty="0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en-US" altLang="ko-KR" dirty="0">
                <a:latin typeface="+mn-ea"/>
                <a:ea typeface="+mn-ea"/>
                <a:cs typeface="Tahoma" pitchFamily="34" charset="0"/>
              </a:rPr>
              <a:t/>
            </a:r>
            <a:br>
              <a:rPr lang="en-US" altLang="ko-KR" dirty="0">
                <a:latin typeface="+mn-ea"/>
                <a:ea typeface="+mn-ea"/>
                <a:cs typeface="Tahoma" pitchFamily="34" charset="0"/>
              </a:rPr>
            </a:br>
            <a:r>
              <a:rPr lang="en-US" altLang="ko-KR" dirty="0">
                <a:latin typeface="+mn-ea"/>
                <a:ea typeface="+mn-ea"/>
                <a:cs typeface="Tahoma" pitchFamily="34" charset="0"/>
              </a:rPr>
              <a:t>(Infrastructure as a Service)</a:t>
            </a:r>
            <a:endParaRPr lang="ko-KR" altLang="en-US" dirty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2362270" y="4724939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31" name="자유형 30"/>
          <p:cNvSpPr/>
          <p:nvPr/>
        </p:nvSpPr>
        <p:spPr>
          <a:xfrm>
            <a:off x="2362270" y="5127743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35465" y="4760031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 smtClean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필요한 만큼의 정확한 기능을 제공하기 때문에 </a:t>
            </a:r>
            <a:r>
              <a:rPr lang="ko-KR" altLang="en-US" sz="1600" b="1" dirty="0" smtClean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서버 부담 비용 절감</a:t>
            </a:r>
            <a:r>
              <a:rPr lang="en-US" altLang="ko-KR" sz="1600" b="1" dirty="0" smtClean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 </a:t>
            </a:r>
            <a:r>
              <a:rPr lang="ko-KR" altLang="en-US" sz="1600" b="1" dirty="0" smtClean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 </a:t>
            </a:r>
          </a:p>
        </p:txBody>
      </p:sp>
      <p:sp>
        <p:nvSpPr>
          <p:cNvPr id="33" name="자유형 32"/>
          <p:cNvSpPr/>
          <p:nvPr/>
        </p:nvSpPr>
        <p:spPr>
          <a:xfrm>
            <a:off x="2366955" y="5527196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35465" y="5541880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 smtClean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독립된</a:t>
            </a:r>
            <a:r>
              <a:rPr lang="en-US" altLang="ko-KR" sz="1600" dirty="0" smtClean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 Container </a:t>
            </a:r>
            <a:r>
              <a:rPr lang="ko-KR" altLang="en-US" sz="1600" dirty="0" smtClean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환경으로 제공되기 때문에 </a:t>
            </a:r>
            <a:r>
              <a:rPr lang="ko-KR" altLang="en-US" sz="1600" b="1" dirty="0" smtClean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메인 서버 부담 감소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990217" y="535426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Back - UP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35465" y="5157574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인프라 설치</a:t>
            </a:r>
            <a:r>
              <a:rPr lang="en-US" altLang="ko-KR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(</a:t>
            </a:r>
            <a:r>
              <a:rPr lang="ko-KR" altLang="en-US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네트워크 구성 작업</a:t>
            </a:r>
            <a:r>
              <a:rPr lang="en-US" altLang="ko-KR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)</a:t>
            </a:r>
            <a:r>
              <a:rPr lang="ko-KR" altLang="en-US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를 떠나 쉽게 </a:t>
            </a:r>
            <a:r>
              <a:rPr lang="ko-KR" altLang="en-US" sz="1600" b="1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개발하기에 용이</a:t>
            </a:r>
            <a:endParaRPr lang="ko-KR" altLang="en-US" sz="1600" b="1" dirty="0" smtClean="0">
              <a:solidFill>
                <a:srgbClr val="1C1624"/>
              </a:solidFill>
              <a:latin typeface="+mn-ea"/>
              <a:ea typeface="+mn-ea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65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3001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3001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46978" y="1032994"/>
            <a:ext cx="8723284" cy="5498660"/>
            <a:chOff x="1788543" y="977574"/>
            <a:chExt cx="8723284" cy="549866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5087" y="2534595"/>
              <a:ext cx="2705271" cy="2608654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8053240" y="1359926"/>
              <a:ext cx="2458587" cy="2327270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233523" y="1226835"/>
              <a:ext cx="2051965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788543" y="4243115"/>
              <a:ext cx="2480692" cy="2233119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069103" y="4038890"/>
              <a:ext cx="2002132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1788543" y="1359927"/>
              <a:ext cx="2480692" cy="2327270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228880" y="1227103"/>
              <a:ext cx="1590500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030986" y="4144909"/>
              <a:ext cx="2458587" cy="2331325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0258" y="1137282"/>
              <a:ext cx="575194" cy="57519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2738" y="977574"/>
              <a:ext cx="871054" cy="764704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1422" y="3915562"/>
              <a:ext cx="987376" cy="655109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8305193" y="3969684"/>
              <a:ext cx="1847669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82614" y="1220005"/>
              <a:ext cx="1036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A.I</a:t>
              </a:r>
              <a:endParaRPr lang="ko-KR" altLang="en-US" sz="24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091437" y="1193349"/>
              <a:ext cx="12572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Big </a:t>
              </a:r>
              <a:r>
                <a:rPr lang="en-US" altLang="ko-KR" sz="2000" dirty="0" smtClean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Data</a:t>
              </a:r>
              <a:endPara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156558" y="4026518"/>
              <a:ext cx="1036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Cloud</a:t>
              </a:r>
              <a:endPara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426984" y="3838923"/>
              <a:ext cx="1246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C00000"/>
                  </a:solidFill>
                  <a:latin typeface="맑은 고딕" pitchFamily="50" charset="-127"/>
                  <a:ea typeface="맑은 고딕" pitchFamily="50" charset="-127"/>
                </a:rPr>
                <a:t>B2C</a:t>
              </a:r>
              <a:endParaRPr lang="ko-KR" altLang="en-US" sz="3600" b="1" dirty="0" err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397115" y="3930646"/>
              <a:ext cx="816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APP</a:t>
              </a:r>
              <a:endPara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393722" y="4987405"/>
              <a:ext cx="17315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김종수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Vitality </a:t>
              </a:r>
              <a:r>
                <a:rPr lang="ko-KR" alt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사업팀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60458" y="1905368"/>
              <a:ext cx="20441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조용주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Data Science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539090" y="2769398"/>
              <a:ext cx="14868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김효은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제조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DT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411606" y="1905368"/>
              <a:ext cx="12378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이은경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Aibril</a:t>
              </a:r>
              <a:r>
                <a: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67169" y="2769397"/>
              <a:ext cx="1913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최다인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AI Architect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260940" y="5036508"/>
              <a:ext cx="15263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김만중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Cloud Z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21505" y="252599"/>
            <a:ext cx="1491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R&amp;R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52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3001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3001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46978" y="1032994"/>
            <a:ext cx="8723284" cy="5498660"/>
            <a:chOff x="1788543" y="977574"/>
            <a:chExt cx="8723284" cy="5498660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8053240" y="1359926"/>
              <a:ext cx="2458587" cy="2327270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233523" y="1226835"/>
              <a:ext cx="2051965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788543" y="4243115"/>
              <a:ext cx="2480692" cy="2233119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069103" y="4038890"/>
              <a:ext cx="2002132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1788543" y="1359927"/>
              <a:ext cx="2480692" cy="2327270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228880" y="1227103"/>
              <a:ext cx="1590500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030986" y="4144909"/>
              <a:ext cx="2458587" cy="2331325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0258" y="1137282"/>
              <a:ext cx="575194" cy="57519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2738" y="977574"/>
              <a:ext cx="871054" cy="764704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1422" y="3915562"/>
              <a:ext cx="987376" cy="655109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8305193" y="3969684"/>
              <a:ext cx="1847669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82614" y="1220005"/>
              <a:ext cx="1036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A.I</a:t>
              </a:r>
              <a:endParaRPr lang="ko-KR" altLang="en-US" sz="24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091437" y="1193349"/>
              <a:ext cx="12572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Big </a:t>
              </a:r>
              <a:r>
                <a:rPr lang="en-US" altLang="ko-KR" sz="2000" dirty="0" smtClean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Data</a:t>
              </a:r>
              <a:endPara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156558" y="4026518"/>
              <a:ext cx="1036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Cloud</a:t>
              </a:r>
              <a:endPara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426984" y="3838923"/>
              <a:ext cx="1246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C00000"/>
                  </a:solidFill>
                  <a:latin typeface="맑은 고딕" pitchFamily="50" charset="-127"/>
                  <a:ea typeface="맑은 고딕" pitchFamily="50" charset="-127"/>
                </a:rPr>
                <a:t>B2C</a:t>
              </a:r>
              <a:endParaRPr lang="ko-KR" altLang="en-US" sz="3600" b="1" dirty="0" err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397115" y="3930646"/>
              <a:ext cx="816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APP</a:t>
              </a:r>
              <a:endPara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393722" y="4987405"/>
              <a:ext cx="17315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김종수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Vitality </a:t>
              </a:r>
              <a:r>
                <a:rPr lang="ko-KR" alt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사업팀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60458" y="1905368"/>
              <a:ext cx="20441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조용주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Data Science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539090" y="2769398"/>
              <a:ext cx="14868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김효은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제조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DT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411606" y="1905368"/>
              <a:ext cx="12378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이은경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Aibril</a:t>
              </a:r>
              <a:r>
                <a: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67169" y="2769397"/>
              <a:ext cx="1913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최다인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AI Architect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260940" y="5036508"/>
              <a:ext cx="15263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김만중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Cloud Z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2" name="직선 연결선 31"/>
            <p:cNvCxnSpPr>
              <a:stCxn id="41" idx="7"/>
              <a:endCxn id="14" idx="1"/>
            </p:cNvCxnSpPr>
            <p:nvPr/>
          </p:nvCxnSpPr>
          <p:spPr>
            <a:xfrm flipV="1">
              <a:off x="6953523" y="2523561"/>
              <a:ext cx="1099717" cy="408651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41" idx="1"/>
              <a:endCxn id="18" idx="3"/>
            </p:cNvCxnSpPr>
            <p:nvPr/>
          </p:nvCxnSpPr>
          <p:spPr>
            <a:xfrm flipH="1" flipV="1">
              <a:off x="4269235" y="2523562"/>
              <a:ext cx="902180" cy="40865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41" idx="3"/>
              <a:endCxn id="16" idx="3"/>
            </p:cNvCxnSpPr>
            <p:nvPr/>
          </p:nvCxnSpPr>
          <p:spPr>
            <a:xfrm flipH="1">
              <a:off x="4269235" y="4649175"/>
              <a:ext cx="902180" cy="7105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41" idx="5"/>
              <a:endCxn id="20" idx="1"/>
            </p:cNvCxnSpPr>
            <p:nvPr/>
          </p:nvCxnSpPr>
          <p:spPr>
            <a:xfrm>
              <a:off x="6953523" y="4649175"/>
              <a:ext cx="1077463" cy="661397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/>
            <p:cNvSpPr/>
            <p:nvPr/>
          </p:nvSpPr>
          <p:spPr>
            <a:xfrm>
              <a:off x="4802329" y="2576618"/>
              <a:ext cx="2520280" cy="2428151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C4B33DA-F877-4A6F-9FCC-213F0DC7F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538" y="2786203"/>
              <a:ext cx="3181609" cy="1841285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721505" y="252599"/>
            <a:ext cx="1491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R&amp;R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44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3001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3001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154" y="928948"/>
            <a:ext cx="11389839" cy="349985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한국의 교통사고 사망률이 전세계 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1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등인 가운데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, 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국내 교통사고 사망 원인의 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70%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가 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‘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전방주시태만</a:t>
            </a:r>
            <a:r>
              <a:rPr lang="en-US" altLang="ko-KR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’</a:t>
            </a:r>
            <a:endParaRPr lang="ko-KR" altLang="en-US" sz="1700" dirty="0">
              <a:solidFill>
                <a:schemeClr val="tx1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414201" y="1577478"/>
            <a:ext cx="4140000" cy="340990"/>
            <a:chOff x="341240" y="1575842"/>
            <a:chExt cx="6045072" cy="340990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341240" y="1916832"/>
              <a:ext cx="6045072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59067" y="1575842"/>
              <a:ext cx="52565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r>
                <a:rPr lang="ko-KR" altLang="en-US" sz="1300" b="1" dirty="0">
                  <a:latin typeface="Times New Roman" panose="02020603050405020304" pitchFamily="18" charset="0"/>
                  <a:ea typeface="맑은 고딕" panose="020B0503020000020004" pitchFamily="50" charset="-127"/>
                </a:rPr>
                <a:t>자동차 </a:t>
              </a:r>
              <a:r>
                <a:rPr lang="en-US" altLang="ko-KR" sz="1300" b="1" dirty="0">
                  <a:latin typeface="Times New Roman" panose="02020603050405020304" pitchFamily="18" charset="0"/>
                  <a:ea typeface="맑은 고딕" panose="020B0503020000020004" pitchFamily="50" charset="-127"/>
                </a:rPr>
                <a:t>1</a:t>
              </a:r>
              <a:r>
                <a:rPr lang="ko-KR" altLang="en-US" sz="1300" b="1" dirty="0">
                  <a:latin typeface="Times New Roman" panose="02020603050405020304" pitchFamily="18" charset="0"/>
                  <a:ea typeface="맑은 고딕" panose="020B0503020000020004" pitchFamily="50" charset="-127"/>
                </a:rPr>
                <a:t>만대 당 사망자 수 </a:t>
              </a:r>
              <a:r>
                <a:rPr lang="en-US" altLang="ko-KR" sz="1300" b="1" dirty="0">
                  <a:latin typeface="Times New Roman" panose="02020603050405020304" pitchFamily="18" charset="0"/>
                  <a:ea typeface="맑은 고딕" panose="020B0503020000020004" pitchFamily="50" charset="-127"/>
                </a:rPr>
                <a:t>1</a:t>
              </a:r>
              <a:r>
                <a:rPr lang="ko-KR" altLang="en-US" sz="1300" b="1" dirty="0">
                  <a:latin typeface="Times New Roman" panose="02020603050405020304" pitchFamily="18" charset="0"/>
                  <a:ea typeface="맑은 고딕" panose="020B0503020000020004" pitchFamily="50" charset="-127"/>
                </a:rPr>
                <a:t>위</a:t>
              </a:r>
              <a:endParaRPr lang="ko-KR" altLang="en-US" sz="1300" b="1" kern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25449" y="1610722"/>
            <a:ext cx="30243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국내 교통사고 사망 원인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769460" y="1926260"/>
            <a:ext cx="325309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3" t="8343" b="230"/>
          <a:stretch/>
        </p:blipFill>
        <p:spPr>
          <a:xfrm>
            <a:off x="1594851" y="2863865"/>
            <a:ext cx="3811002" cy="34563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14095" y="6365596"/>
            <a:ext cx="28680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도로교통공단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TAAS(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교통사고분석시스템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000" dirty="0" err="1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차트 18"/>
          <p:cNvGraphicFramePr/>
          <p:nvPr>
            <p:extLst/>
          </p:nvPr>
        </p:nvGraphicFramePr>
        <p:xfrm>
          <a:off x="5700624" y="2701043"/>
          <a:ext cx="5435583" cy="3782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617329" y="2750176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97585" y="4945991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2957" y="4124311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76612" y="5140807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19096" y="5084490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71540" y="4668992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55844" y="2996377"/>
            <a:ext cx="13580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33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개국 대상 조사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63061" y="2052971"/>
            <a:ext cx="368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국내 교통사고 사망 원인 중 가장 큰 비율을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차지하는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요인은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전방주시태만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으로 약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70%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차지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외국보다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한국의 전방주시태만 비율이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월등히 높음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1505" y="252599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문제 인식</a:t>
            </a:r>
          </a:p>
        </p:txBody>
      </p:sp>
    </p:spTree>
    <p:extLst>
      <p:ext uri="{BB962C8B-B14F-4D97-AF65-F5344CB8AC3E}">
        <p14:creationId xmlns:p14="http://schemas.microsoft.com/office/powerpoint/2010/main" val="311555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3001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3001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631504" y="1640117"/>
            <a:ext cx="4320480" cy="298232"/>
            <a:chOff x="341240" y="1575842"/>
            <a:chExt cx="6045072" cy="298232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341240" y="1874074"/>
              <a:ext cx="6045072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91815" y="1575842"/>
              <a:ext cx="52565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r>
                <a:rPr lang="ko-KR" altLang="en-US" sz="1300" b="1" dirty="0">
                  <a:latin typeface="Times New Roman" panose="02020603050405020304" pitchFamily="18" charset="0"/>
                  <a:ea typeface="맑은 고딕" panose="020B0503020000020004" pitchFamily="50" charset="-127"/>
                </a:rPr>
                <a:t>스마트폰 사용으로 인한 교통사고 증가</a:t>
              </a:r>
              <a:endParaRPr lang="ko-KR" altLang="en-US" sz="1300" b="1" kern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279576" y="2846947"/>
            <a:ext cx="30243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운전 중 </a:t>
            </a:r>
            <a:r>
              <a:rPr lang="ko-KR" altLang="en-US" sz="13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다양한 스마트 기능 </a:t>
            </a:r>
            <a:r>
              <a:rPr lang="en-US" altLang="ko-KR" sz="13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Needs</a:t>
            </a:r>
            <a:endParaRPr lang="ko-KR" altLang="en-US" sz="13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622118" y="3162485"/>
            <a:ext cx="4329867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075477"/>
              </p:ext>
            </p:extLst>
          </p:nvPr>
        </p:nvGraphicFramePr>
        <p:xfrm>
          <a:off x="1704176" y="3279685"/>
          <a:ext cx="4163100" cy="3179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775">
                  <a:extLst>
                    <a:ext uri="{9D8B030D-6E8A-4147-A177-3AD203B41FA5}">
                      <a16:colId xmlns:a16="http://schemas.microsoft.com/office/drawing/2014/main" val="2289913937"/>
                    </a:ext>
                  </a:extLst>
                </a:gridCol>
                <a:gridCol w="1040775">
                  <a:extLst>
                    <a:ext uri="{9D8B030D-6E8A-4147-A177-3AD203B41FA5}">
                      <a16:colId xmlns:a16="http://schemas.microsoft.com/office/drawing/2014/main" val="344298870"/>
                    </a:ext>
                  </a:extLst>
                </a:gridCol>
                <a:gridCol w="1040775">
                  <a:extLst>
                    <a:ext uri="{9D8B030D-6E8A-4147-A177-3AD203B41FA5}">
                      <a16:colId xmlns:a16="http://schemas.microsoft.com/office/drawing/2014/main" val="1931216605"/>
                    </a:ext>
                  </a:extLst>
                </a:gridCol>
                <a:gridCol w="1040775">
                  <a:extLst>
                    <a:ext uri="{9D8B030D-6E8A-4147-A177-3AD203B41FA5}">
                      <a16:colId xmlns:a16="http://schemas.microsoft.com/office/drawing/2014/main" val="3660727134"/>
                    </a:ext>
                  </a:extLst>
                </a:gridCol>
              </a:tblGrid>
              <a:tr h="197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ysClr val="windowText" lastClr="000000"/>
                          </a:solidFill>
                        </a:rPr>
                        <a:t>구분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100" b="1" dirty="0" smtClean="0">
                          <a:solidFill>
                            <a:sysClr val="windowText" lastClr="000000"/>
                          </a:solidFill>
                        </a:rPr>
                        <a:t>순위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r>
                        <a:rPr lang="ko-KR" altLang="en-US" sz="1100" b="1" dirty="0" smtClean="0">
                          <a:solidFill>
                            <a:sysClr val="windowText" lastClr="000000"/>
                          </a:solidFill>
                        </a:rPr>
                        <a:t>순위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ko-KR" altLang="en-US" sz="1100" b="1" dirty="0" smtClean="0">
                          <a:solidFill>
                            <a:sysClr val="windowText" lastClr="000000"/>
                          </a:solidFill>
                        </a:rPr>
                        <a:t>순위</a:t>
                      </a:r>
                      <a:endParaRPr lang="en-US" altLang="ko-KR" sz="1100" b="1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27803"/>
                  </a:ext>
                </a:extLst>
              </a:tr>
              <a:tr h="417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ysClr val="windowText" lastClr="000000"/>
                          </a:solidFill>
                        </a:rPr>
                        <a:t>내비게이션</a:t>
                      </a:r>
                      <a:endParaRPr lang="en-US" altLang="ko-KR" sz="1100" b="1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교차로 진행방향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직진 회전 </a:t>
                      </a:r>
                      <a:r>
                        <a:rPr lang="en-US" altLang="ko-KR" sz="1100" dirty="0" smtClean="0">
                          <a:solidFill>
                            <a:sysClr val="windowText" lastClr="000000"/>
                          </a:solidFill>
                        </a:rPr>
                        <a:t/>
                      </a:r>
                      <a:br>
                        <a:rPr lang="en-US" altLang="ko-KR" sz="1100" dirty="0" smtClean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방향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현재 속도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836358"/>
                  </a:ext>
                </a:extLst>
              </a:tr>
              <a:tr h="352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ysClr val="windowText" lastClr="000000"/>
                          </a:solidFill>
                        </a:rPr>
                        <a:t>교통정보</a:t>
                      </a:r>
                      <a:endParaRPr lang="en-US" altLang="ko-KR" sz="1100" b="1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ysClr val="windowText" lastClr="000000"/>
                          </a:solidFill>
                        </a:rPr>
                        <a:t>정체정보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ysClr val="windowText" lastClr="000000"/>
                          </a:solidFill>
                        </a:rPr>
                        <a:t>교통예보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단순 길안내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771831"/>
                  </a:ext>
                </a:extLst>
              </a:tr>
              <a:tr h="417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ysClr val="windowText" lastClr="000000"/>
                          </a:solidFill>
                        </a:rPr>
                        <a:t>엔터테인먼트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동영상서비스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스트리밍</a:t>
                      </a:r>
                      <a:endParaRPr lang="en-US" altLang="ko-KR" sz="11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서비스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영화</a:t>
                      </a:r>
                      <a:r>
                        <a:rPr lang="en-US" altLang="ko-KR" sz="1100" dirty="0" smtClean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음악</a:t>
                      </a:r>
                      <a:endParaRPr lang="en-US" altLang="ko-KR" sz="11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서비스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949094"/>
                  </a:ext>
                </a:extLst>
              </a:tr>
              <a:tr h="434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ysClr val="windowText" lastClr="000000"/>
                          </a:solidFill>
                        </a:rPr>
                        <a:t>생활정보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인터넷 접속</a:t>
                      </a:r>
                      <a:r>
                        <a:rPr lang="en-US" altLang="ko-KR" sz="1100" dirty="0" smtClean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생활</a:t>
                      </a:r>
                      <a:r>
                        <a:rPr lang="ko-KR" altLang="en-US" sz="110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인터넷 접속</a:t>
                      </a:r>
                      <a:r>
                        <a:rPr lang="en-US" altLang="ko-KR" sz="1100" dirty="0" smtClean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생활 정보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행사 및 관광정보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757186"/>
                  </a:ext>
                </a:extLst>
              </a:tr>
              <a:tr h="417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ysClr val="windowText" lastClr="000000"/>
                          </a:solidFill>
                        </a:rPr>
                        <a:t>원격고객관리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차량운행상태 이력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차량정비</a:t>
                      </a:r>
                      <a:endParaRPr lang="en-US" altLang="ko-KR" sz="11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이력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ysClr val="windowText" lastClr="000000"/>
                          </a:solidFill>
                        </a:rPr>
                        <a:t>차량회사</a:t>
                      </a:r>
                      <a:r>
                        <a:rPr lang="en-US" altLang="ko-KR" sz="1100" dirty="0" smtClean="0">
                          <a:solidFill>
                            <a:sysClr val="windowText" lastClr="000000"/>
                          </a:solidFill>
                        </a:rPr>
                        <a:t/>
                      </a:r>
                      <a:br>
                        <a:rPr lang="en-US" altLang="ko-KR" sz="1100" dirty="0" smtClean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서비스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229147"/>
                  </a:ext>
                </a:extLst>
              </a:tr>
              <a:tr h="417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ysClr val="windowText" lastClr="000000"/>
                          </a:solidFill>
                        </a:rPr>
                        <a:t>보안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차량상태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차량 위치</a:t>
                      </a:r>
                      <a:endParaRPr lang="en-US" altLang="ko-KR" sz="11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추적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ysClr val="windowText" lastClr="000000"/>
                          </a:solidFill>
                        </a:rPr>
                        <a:t>차량도난</a:t>
                      </a:r>
                      <a:endParaRPr lang="en-US" altLang="ko-KR" sz="11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감시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259112"/>
                  </a:ext>
                </a:extLst>
              </a:tr>
              <a:tr h="417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ysClr val="windowText" lastClr="000000"/>
                          </a:solidFill>
                        </a:rPr>
                        <a:t>안전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ysClr val="windowText" lastClr="000000"/>
                          </a:solidFill>
                        </a:rPr>
                        <a:t>주행위험</a:t>
                      </a:r>
                      <a:endParaRPr lang="en-US" altLang="ko-KR" sz="11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경고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비상사태</a:t>
                      </a:r>
                      <a:endParaRPr lang="en-US" altLang="ko-KR" sz="11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지원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ysClr val="windowText" lastClr="000000"/>
                          </a:solidFill>
                        </a:rPr>
                        <a:t>노변정보</a:t>
                      </a:r>
                      <a:endParaRPr lang="en-US" altLang="ko-KR" sz="11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제공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270101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7" t="16206" r="21650" b="14954"/>
          <a:stretch/>
        </p:blipFill>
        <p:spPr>
          <a:xfrm>
            <a:off x="7752185" y="3139336"/>
            <a:ext cx="2039215" cy="16254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7529" y="2010358"/>
            <a:ext cx="3833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운전 중 휴대폰 사용시 교통사고 발생 가능성 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배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운전자 중 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88%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가 운행 중 휴대폰 사용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평균적으로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한 시간에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휴대폰 사용시간 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3.5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15648" y="5973017"/>
            <a:ext cx="27719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미국안전협회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(National Safety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Council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000" dirty="0" err="1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62203" y="6200617"/>
            <a:ext cx="1630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전자통신동향분석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52184" y="2586421"/>
            <a:ext cx="2064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 Up Display</a:t>
            </a:r>
            <a:endParaRPr lang="ko-KR" altLang="en-US" b="1" kern="0" baseline="30000" dirty="0">
              <a:solidFill>
                <a:srgbClr val="000000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6096000" y="3709750"/>
            <a:ext cx="889462" cy="48463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140724" y="2298389"/>
            <a:ext cx="3322364" cy="3143162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1505" y="252599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기술 소개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8154" y="928948"/>
            <a:ext cx="11389839" cy="349985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운전 중 스마트폰 사용 방지와 다양한 스마트 기능 </a:t>
            </a:r>
            <a:r>
              <a:rPr lang="en-US" altLang="ko-KR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Needs</a:t>
            </a:r>
            <a:r>
              <a:rPr lang="ko-KR" altLang="en-US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의 증가</a:t>
            </a:r>
            <a:r>
              <a:rPr lang="en-US" altLang="ko-KR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, </a:t>
            </a:r>
            <a:r>
              <a:rPr lang="ko-KR" altLang="en-US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둘 모두를 만족시킬 수 있는 </a:t>
            </a:r>
            <a:r>
              <a:rPr lang="en-US" altLang="ko-KR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HUD </a:t>
            </a:r>
            <a:r>
              <a:rPr lang="ko-KR" altLang="en-US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기술</a:t>
            </a:r>
            <a:endParaRPr lang="ko-KR" altLang="en-US" sz="1700" dirty="0">
              <a:solidFill>
                <a:schemeClr val="tx1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50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2903124" y="2015605"/>
            <a:ext cx="6385752" cy="3547515"/>
            <a:chOff x="2158730" y="2309553"/>
            <a:chExt cx="5849982" cy="324987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678"/>
            <a:stretch/>
          </p:blipFill>
          <p:spPr>
            <a:xfrm>
              <a:off x="3665889" y="2309553"/>
              <a:ext cx="2943295" cy="2085975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2158730" y="4581128"/>
              <a:ext cx="5735539" cy="470486"/>
              <a:chOff x="2204612" y="4581128"/>
              <a:chExt cx="5735539" cy="470486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84" t="20117" b="42359"/>
              <a:stretch/>
            </p:blipFill>
            <p:spPr>
              <a:xfrm>
                <a:off x="4632150" y="4581128"/>
                <a:ext cx="3308001" cy="43204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204612" y="4685074"/>
                <a:ext cx="2468554" cy="366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DT</a:t>
                </a:r>
                <a:r>
                  <a:rPr lang="ko-KR" alt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의 생활화 그 시작</a:t>
                </a:r>
                <a:r>
                  <a:rPr lang="en-US" altLang="ko-KR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,</a:t>
                </a:r>
                <a:endParaRPr lang="ko-KR" altLang="en-US" sz="20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008253" y="5192887"/>
              <a:ext cx="3000459" cy="366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자동차</a:t>
              </a:r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속 나만의 개인비서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21505" y="252599"/>
            <a:ext cx="260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소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3001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3001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416" y="4684441"/>
            <a:ext cx="864914" cy="87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1" y="0"/>
            <a:ext cx="4368799" cy="6858000"/>
          </a:xfrm>
          <a:prstGeom prst="parallelogram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2534468" cy="685800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7386" y="578615"/>
            <a:ext cx="31277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5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40918" y="1440389"/>
            <a:ext cx="2813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Pain Points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40918" y="2813847"/>
            <a:ext cx="2892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AS-IS TO-BE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11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5032</TotalTime>
  <Words>1000</Words>
  <Application>Microsoft Office PowerPoint</Application>
  <PresentationFormat>와이드스크린</PresentationFormat>
  <Paragraphs>344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맑은 고딕</vt:lpstr>
      <vt:lpstr>Wingdings</vt:lpstr>
      <vt:lpstr>뫼비우스 Bold</vt:lpstr>
      <vt:lpstr>Arial</vt:lpstr>
      <vt:lpstr>Times New Roman</vt:lpstr>
      <vt:lpstr>Tahoma</vt:lpstr>
      <vt:lpstr>Cambria</vt:lpstr>
      <vt:lpstr>뫼비우스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김효은(KIM HYOEUN)/본사부/SK</cp:lastModifiedBy>
  <cp:revision>241</cp:revision>
  <dcterms:created xsi:type="dcterms:W3CDTF">2014-11-03T03:59:00Z</dcterms:created>
  <dcterms:modified xsi:type="dcterms:W3CDTF">2018-08-23T00:30:24Z</dcterms:modified>
</cp:coreProperties>
</file>